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224-39AD-443B-8937-37B701397895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4ABA-3FAE-43A5-8692-49F9E626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0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224-39AD-443B-8937-37B701397895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4ABA-3FAE-43A5-8692-49F9E626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2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224-39AD-443B-8937-37B701397895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4ABA-3FAE-43A5-8692-49F9E626C14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8278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224-39AD-443B-8937-37B701397895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4ABA-3FAE-43A5-8692-49F9E626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06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224-39AD-443B-8937-37B701397895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4ABA-3FAE-43A5-8692-49F9E626C14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4877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224-39AD-443B-8937-37B701397895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4ABA-3FAE-43A5-8692-49F9E626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2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224-39AD-443B-8937-37B701397895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4ABA-3FAE-43A5-8692-49F9E626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25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224-39AD-443B-8937-37B701397895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4ABA-3FAE-43A5-8692-49F9E626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5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224-39AD-443B-8937-37B701397895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4ABA-3FAE-43A5-8692-49F9E626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2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224-39AD-443B-8937-37B701397895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4ABA-3FAE-43A5-8692-49F9E626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224-39AD-443B-8937-37B701397895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4ABA-3FAE-43A5-8692-49F9E626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4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224-39AD-443B-8937-37B701397895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4ABA-3FAE-43A5-8692-49F9E626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2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224-39AD-443B-8937-37B701397895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4ABA-3FAE-43A5-8692-49F9E626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3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224-39AD-443B-8937-37B701397895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4ABA-3FAE-43A5-8692-49F9E626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2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224-39AD-443B-8937-37B701397895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4ABA-3FAE-43A5-8692-49F9E626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9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224-39AD-443B-8937-37B701397895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4ABA-3FAE-43A5-8692-49F9E626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80224-39AD-443B-8937-37B701397895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1D4ABA-3FAE-43A5-8692-49F9E626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9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979" y="532263"/>
            <a:ext cx="8748215" cy="3138986"/>
          </a:xfrm>
        </p:spPr>
        <p:txBody>
          <a:bodyPr>
            <a:normAutofit/>
          </a:bodyPr>
          <a:lstStyle/>
          <a:p>
            <a:r>
              <a:rPr lang="ro-RO" altLang="en-US" sz="3200" b="1" dirty="0" smtClean="0">
                <a:solidFill>
                  <a:schemeClr val="tx1"/>
                </a:solidFill>
              </a:rPr>
              <a:t>LECȚIE DE CONSILIERE ȘI </a:t>
            </a:r>
            <a:r>
              <a:rPr lang="ro-RO" altLang="en-US" sz="3200" b="1" dirty="0" smtClean="0">
                <a:solidFill>
                  <a:schemeClr val="tx1"/>
                </a:solidFill>
              </a:rPr>
              <a:t>ORIENTARE</a:t>
            </a:r>
            <a:r>
              <a:rPr lang="en-US" altLang="en-US" sz="3200" b="1" dirty="0" smtClean="0">
                <a:solidFill>
                  <a:schemeClr val="tx1"/>
                </a:solidFill>
              </a:rPr>
              <a:t/>
            </a:r>
            <a:br>
              <a:rPr lang="en-US" altLang="en-US" sz="3200" b="1" dirty="0" smtClean="0">
                <a:solidFill>
                  <a:schemeClr val="tx1"/>
                </a:solidFill>
              </a:rPr>
            </a:br>
            <a:r>
              <a:rPr lang="en-US" altLang="en-US" sz="2000" b="1" dirty="0" err="1" smtClean="0">
                <a:solidFill>
                  <a:schemeClr val="tx1"/>
                </a:solidFill>
              </a:rPr>
              <a:t>Clasa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 a VIII-a</a:t>
            </a:r>
            <a:r>
              <a:rPr lang="ro-RO" altLang="en-US" sz="2000" b="1" dirty="0" smtClean="0">
                <a:solidFill>
                  <a:schemeClr val="tx1"/>
                </a:solidFill>
              </a:rPr>
              <a:t/>
            </a:r>
            <a:br>
              <a:rPr lang="ro-RO" altLang="en-US" sz="2000" b="1" dirty="0" smtClean="0">
                <a:solidFill>
                  <a:schemeClr val="tx1"/>
                </a:solidFill>
              </a:rPr>
            </a:br>
            <a:r>
              <a:rPr lang="en-US" altLang="en-US" sz="2000" b="1" dirty="0" smtClean="0">
                <a:solidFill>
                  <a:schemeClr val="tx1"/>
                </a:solidFill>
              </a:rPr>
              <a:t/>
            </a:r>
            <a:br>
              <a:rPr lang="en-US" altLang="en-US" sz="2000" b="1" dirty="0" smtClean="0">
                <a:solidFill>
                  <a:schemeClr val="tx1"/>
                </a:solidFill>
              </a:rPr>
            </a:br>
            <a:r>
              <a:rPr lang="ro-RO" altLang="en-US" sz="3200" b="1" dirty="0" smtClean="0">
                <a:solidFill>
                  <a:srgbClr val="FF0000"/>
                </a:solidFill>
              </a:rPr>
              <a:t>VALORILE </a:t>
            </a:r>
            <a:r>
              <a:rPr lang="ro-RO" altLang="en-US" sz="3200" b="1" dirty="0" smtClean="0">
                <a:solidFill>
                  <a:srgbClr val="FF0000"/>
                </a:solidFill>
              </a:rPr>
              <a:t>NAŢIONALE ALE POPORULUI MEU</a:t>
            </a:r>
            <a:br>
              <a:rPr lang="ro-RO" altLang="en-US" sz="3200" b="1" dirty="0" smtClean="0">
                <a:solidFill>
                  <a:srgbClr val="FF0000"/>
                </a:solidFill>
              </a:rPr>
            </a:b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0681"/>
            <a:ext cx="9144000" cy="1177118"/>
          </a:xfrm>
        </p:spPr>
        <p:txBody>
          <a:bodyPr>
            <a:normAutofit/>
          </a:bodyPr>
          <a:lstStyle/>
          <a:p>
            <a:endParaRPr lang="ro-RO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PROF.GHERASIM DANIELA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LICEUL CU PROGRAM SPORTIV BOTO</a:t>
            </a:r>
            <a:r>
              <a:rPr lang="ro-RO" b="1" dirty="0" smtClean="0">
                <a:solidFill>
                  <a:schemeClr val="tx1"/>
                </a:solidFill>
              </a:rPr>
              <a:t>Ș</a:t>
            </a:r>
            <a:r>
              <a:rPr lang="en-US" b="1" dirty="0" smtClean="0">
                <a:solidFill>
                  <a:schemeClr val="tx1"/>
                </a:solidFill>
              </a:rPr>
              <a:t>ANI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116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dirty="0"/>
              <a:t>C   Ordonarea valorilor naţionale</a:t>
            </a:r>
            <a:r>
              <a:rPr lang="en-US" alt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altLang="en-US" sz="2000" u="sng" dirty="0"/>
              <a:t>Sarcina 1:</a:t>
            </a:r>
          </a:p>
          <a:p>
            <a:r>
              <a:rPr lang="ro-RO" altLang="en-US" sz="2000" dirty="0"/>
              <a:t> fiecare elev ordonează calităţile în funcţie de preferinţele personale astfel încât în rubrica: „locul” să apară 1, 2 sau 3 pentru primele trei calităţi pe care le consideră cele mai reprezentative pentru poporul său.</a:t>
            </a:r>
          </a:p>
          <a:p>
            <a:r>
              <a:rPr lang="ro-RO" altLang="en-US" sz="2000" dirty="0"/>
              <a:t>Profesorul centralizează rezultatul făcând media ponderată a scorului pentru fiecare valoare, în funcţie de alegerea 1, 2 sau3.</a:t>
            </a:r>
            <a:endParaRPr lang="en-US" alt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673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dirty="0"/>
              <a:t>D. valori concrete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051" y="1601031"/>
            <a:ext cx="8596668" cy="388077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o-RO" altLang="en-US" sz="2000" u="sng" dirty="0"/>
              <a:t>Sarcina 1:</a:t>
            </a:r>
          </a:p>
          <a:p>
            <a:r>
              <a:rPr lang="ro-RO" altLang="en-US" sz="2000" dirty="0"/>
              <a:t> elevii numesc simbolurile naţionale</a:t>
            </a:r>
            <a:endParaRPr lang="en-US" altLang="en-US" sz="2000" dirty="0"/>
          </a:p>
          <a:p>
            <a:r>
              <a:rPr lang="ro-RO" altLang="en-US" sz="2000" u="sng" dirty="0"/>
              <a:t>Sarcina 2:</a:t>
            </a:r>
          </a:p>
          <a:p>
            <a:pPr>
              <a:buFontTx/>
              <a:buChar char="•"/>
            </a:pPr>
            <a:r>
              <a:rPr lang="ro-RO" altLang="en-US" sz="2000" dirty="0"/>
              <a:t> elevii indică simbolurile naţionale: drapelul, stema şi imnul naţional</a:t>
            </a:r>
            <a:r>
              <a:rPr lang="en-US" altLang="en-US" sz="2000" dirty="0"/>
              <a:t> </a:t>
            </a:r>
            <a:endParaRPr lang="ro-RO" altLang="en-US" sz="2000" dirty="0"/>
          </a:p>
          <a:p>
            <a:pPr>
              <a:buFontTx/>
              <a:buChar char="•"/>
            </a:pPr>
            <a:r>
              <a:rPr lang="ro-RO" altLang="en-US" sz="2000" dirty="0"/>
              <a:t>Se pronunţă succint asupra semnificaţiei fiecăruia dintre acestea şi se fac trimiteri la lista de valori înscrise pe fişa de lucru</a:t>
            </a:r>
            <a:r>
              <a:rPr lang="en-US" altLang="en-US" sz="2000" dirty="0"/>
              <a:t>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0731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b="1" dirty="0"/>
              <a:t>Evaluare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337" y="1655622"/>
            <a:ext cx="8596668" cy="388077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o-RO" altLang="en-US" sz="2000" dirty="0"/>
              <a:t>se lucrează pe subgrupele anterioare</a:t>
            </a:r>
            <a:endParaRPr lang="en-US" altLang="en-US" sz="2000" dirty="0"/>
          </a:p>
          <a:p>
            <a:endParaRPr lang="ro-RO" altLang="en-US" sz="2000" u="sng" dirty="0"/>
          </a:p>
          <a:p>
            <a:pPr>
              <a:buFontTx/>
              <a:buNone/>
            </a:pPr>
            <a:r>
              <a:rPr lang="ro-RO" altLang="en-US" sz="2000" u="sng" dirty="0"/>
              <a:t>Sarcină:</a:t>
            </a:r>
            <a:r>
              <a:rPr lang="ro-RO" altLang="en-US" sz="2000" dirty="0"/>
              <a:t> </a:t>
            </a:r>
          </a:p>
          <a:p>
            <a:endParaRPr lang="ro-RO" altLang="en-US" sz="2000" dirty="0"/>
          </a:p>
          <a:p>
            <a:r>
              <a:rPr lang="ro-RO" altLang="en-US" sz="2000" dirty="0"/>
              <a:t>evaluaţi ora </a:t>
            </a:r>
            <a:r>
              <a:rPr lang="ro-RO" altLang="en-US" sz="2000" dirty="0" smtClean="0"/>
              <a:t>de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consiliere</a:t>
            </a:r>
            <a:r>
              <a:rPr lang="ro-RO" altLang="en-US" sz="2000" dirty="0" smtClean="0"/>
              <a:t> </a:t>
            </a:r>
            <a:r>
              <a:rPr lang="ro-RO" altLang="en-US" sz="2000" dirty="0"/>
              <a:t>desfăşurată printr-un adjectiv</a:t>
            </a:r>
            <a:r>
              <a:rPr lang="en-US" altLang="en-US" sz="2000" dirty="0"/>
              <a:t>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2456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b="1" i="1" dirty="0"/>
              <a:t>CONCLUZII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o-RO" altLang="en-US" sz="2000" dirty="0"/>
              <a:t>Lecţia poate fi aplicată în orice ţară participantă la proiect, deoarece porneşte de la valorile individuale spre cele naţionale ale fiecărui popor;</a:t>
            </a:r>
          </a:p>
          <a:p>
            <a:pPr>
              <a:lnSpc>
                <a:spcPct val="90000"/>
              </a:lnSpc>
            </a:pPr>
            <a:r>
              <a:rPr lang="ro-RO" altLang="en-US" sz="2000" dirty="0"/>
              <a:t>Metoda jocului didactic face ca această sarcină să fie plăcută şi chiar captvantă. Obţinerea unui rezultat concret în urma jocului: </a:t>
            </a:r>
          </a:p>
          <a:p>
            <a:pPr>
              <a:lnSpc>
                <a:spcPct val="90000"/>
              </a:lnSpc>
            </a:pPr>
            <a:r>
              <a:rPr lang="ro-RO" altLang="en-US" sz="2000" dirty="0"/>
              <a:t>ierarhia valorilor apreciată cantitativ–statistic, ce e obţinută pe fişele de lucru, aduce satisfacţia unei realizări şi a unei descoperiri.</a:t>
            </a:r>
            <a:endParaRPr lang="en-US" altLang="en-US" sz="2000" dirty="0"/>
          </a:p>
          <a:p>
            <a:endParaRPr lang="ro-RO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570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i="1" dirty="0"/>
              <a:t>MAI DEPARTE...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altLang="en-US" sz="2000" dirty="0"/>
              <a:t>Dacă această lecţie vi se pare utilă, puteţi să recomandati profesorilor, </a:t>
            </a:r>
            <a:r>
              <a:rPr lang="ro-RO" altLang="en-US" sz="2000" dirty="0" smtClean="0"/>
              <a:t>părinţilor </a:t>
            </a:r>
            <a:r>
              <a:rPr lang="ro-RO" altLang="en-US" sz="2000" dirty="0"/>
              <a:t>sau altor persoane </a:t>
            </a:r>
            <a:r>
              <a:rPr lang="ro-RO" altLang="en-US" sz="2000" dirty="0" smtClean="0"/>
              <a:t>interesate.</a:t>
            </a:r>
          </a:p>
          <a:p>
            <a:pPr marL="0" indent="0">
              <a:buNone/>
            </a:pPr>
            <a:endParaRPr lang="ro-RO" sz="2000" dirty="0"/>
          </a:p>
          <a:p>
            <a:pPr marL="0" indent="0">
              <a:buNone/>
            </a:pPr>
            <a:endParaRPr lang="ro-RO" sz="2000" dirty="0" smtClean="0"/>
          </a:p>
          <a:p>
            <a:pPr marL="0" indent="0">
              <a:buNone/>
            </a:pPr>
            <a:r>
              <a:rPr lang="ro-RO" altLang="en-US" sz="2000" dirty="0" smtClean="0"/>
              <a:t>                       Vă </a:t>
            </a:r>
            <a:r>
              <a:rPr lang="ro-RO" altLang="en-US" sz="2000" dirty="0"/>
              <a:t>mulţumesc pentru colaborare şi... Succes!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137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b="1" dirty="0"/>
              <a:t>Scopurile activităţii: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altLang="en-US" sz="2000" dirty="0"/>
              <a:t>crearea unui climat de acceptare, încredere şi comunicare verbală</a:t>
            </a:r>
          </a:p>
          <a:p>
            <a:r>
              <a:rPr lang="ro-RO" altLang="en-US" sz="2000" dirty="0"/>
              <a:t>preţuirea şi afirmarea valorilor naţionale</a:t>
            </a:r>
            <a:endParaRPr lang="en-US" alt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49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b="1" dirty="0"/>
              <a:t>Obiective operaţionale</a:t>
            </a:r>
            <a:r>
              <a:rPr lang="ro-RO" altLang="en-US" dirty="0"/>
              <a:t>: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altLang="en-US" sz="2000" dirty="0"/>
              <a:t>să descrie pe scurt un atribut pozitiv caracteristic poporului român</a:t>
            </a:r>
          </a:p>
          <a:p>
            <a:r>
              <a:rPr lang="ro-RO" altLang="en-US" sz="2000" dirty="0"/>
              <a:t>să enumere şi să clasifice valorile naţionale</a:t>
            </a:r>
          </a:p>
          <a:p>
            <a:r>
              <a:rPr lang="ro-RO" altLang="en-US" sz="2000" dirty="0"/>
              <a:t>să se autoevalueze şi să îşi evalueze colegii, asociind numele cu o calitate</a:t>
            </a:r>
          </a:p>
          <a:p>
            <a:r>
              <a:rPr lang="ro-RO" altLang="en-US" sz="2000" dirty="0"/>
              <a:t>să identifice acele valori naţionale la care ţine cel mai mult </a:t>
            </a:r>
          </a:p>
          <a:p>
            <a:r>
              <a:rPr lang="ro-RO" altLang="en-US" sz="2000" dirty="0"/>
              <a:t>să realizeze o ierarhie a acestora din urmă. </a:t>
            </a:r>
          </a:p>
          <a:p>
            <a:r>
              <a:rPr lang="ro-RO" altLang="en-US" sz="2000" dirty="0"/>
              <a:t>să acorde un atribut pozitiv fiecărui simbol naţional</a:t>
            </a:r>
            <a:endParaRPr lang="en-US" alt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6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b="1" dirty="0"/>
              <a:t>Metode şi procedee</a:t>
            </a:r>
            <a:r>
              <a:rPr lang="en-US" alt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altLang="en-US" sz="2000" dirty="0"/>
              <a:t>conversaţia</a:t>
            </a:r>
            <a:endParaRPr lang="en-US" altLang="en-US" sz="2000" dirty="0"/>
          </a:p>
          <a:p>
            <a:r>
              <a:rPr lang="ro-RO" altLang="en-US" sz="2000" dirty="0"/>
              <a:t>exerciţiul</a:t>
            </a:r>
            <a:endParaRPr lang="en-US" altLang="en-US" sz="2000" dirty="0"/>
          </a:p>
          <a:p>
            <a:r>
              <a:rPr lang="ro-RO" altLang="en-US" sz="2000" dirty="0"/>
              <a:t>discuţia colectivă</a:t>
            </a:r>
            <a:endParaRPr lang="en-US" altLang="en-US" sz="2000" dirty="0"/>
          </a:p>
          <a:p>
            <a:r>
              <a:rPr lang="ro-RO" altLang="en-US" sz="2000" dirty="0"/>
              <a:t>lucrul în grup</a:t>
            </a:r>
            <a:endParaRPr lang="en-US" altLang="en-US" sz="2000" dirty="0"/>
          </a:p>
          <a:p>
            <a:r>
              <a:rPr lang="ro-RO" altLang="en-US" sz="2000" dirty="0"/>
              <a:t>problematizarea</a:t>
            </a:r>
            <a:endParaRPr lang="en-US" alt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7943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0252"/>
            <a:ext cx="8596668" cy="614148"/>
          </a:xfrm>
        </p:spPr>
        <p:txBody>
          <a:bodyPr>
            <a:normAutofit fontScale="90000"/>
          </a:bodyPr>
          <a:lstStyle/>
          <a:p>
            <a:r>
              <a:rPr lang="ro-RO" altLang="en-US" b="1" dirty="0"/>
              <a:t>Mijloace didactice</a:t>
            </a:r>
            <a:r>
              <a:rPr lang="en-US" altLang="en-US" dirty="0"/>
              <a:t> 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147423"/>
              </p:ext>
            </p:extLst>
          </p:nvPr>
        </p:nvGraphicFramePr>
        <p:xfrm>
          <a:off x="2142699" y="1050878"/>
          <a:ext cx="5336274" cy="556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6982260" imgH="9811944" progId="Word.Document.8">
                  <p:embed/>
                </p:oleObj>
              </mc:Choice>
              <mc:Fallback>
                <p:oleObj name="Document" r:id="rId3" imgW="6982260" imgH="98119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699" y="1050878"/>
                        <a:ext cx="5336274" cy="556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9995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ro-RO" altLang="en-US" sz="2000" i="1" dirty="0"/>
              <a:t>1. Captarea atenţiei</a:t>
            </a:r>
          </a:p>
          <a:p>
            <a:r>
              <a:rPr lang="ro-RO" altLang="en-US" sz="2000" dirty="0"/>
              <a:t>se împarte grupul în subgrupe de 2-4 elevi, după afinităţi</a:t>
            </a:r>
            <a:r>
              <a:rPr lang="en-US" altLang="en-US" sz="2000" dirty="0"/>
              <a:t> </a:t>
            </a:r>
            <a:endParaRPr lang="ro-RO" altLang="en-US" sz="2000" dirty="0"/>
          </a:p>
          <a:p>
            <a:r>
              <a:rPr lang="ro-RO" altLang="en-US" sz="2000" u="sng" dirty="0"/>
              <a:t>Sarcină</a:t>
            </a:r>
            <a:r>
              <a:rPr lang="ro-RO" altLang="en-US" sz="2000" dirty="0"/>
              <a:t>: fiecare subgrup va da o scurtă interpretare maximei                            ”Cine se aseamănă se adună”  </a:t>
            </a:r>
          </a:p>
          <a:p>
            <a:r>
              <a:rPr lang="ro-RO" altLang="en-US" sz="2000" dirty="0"/>
              <a:t>Citirea interpretărilor</a:t>
            </a:r>
            <a:endParaRPr lang="en-US" altLang="en-US" sz="2000" i="1" dirty="0"/>
          </a:p>
          <a:p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b="1" dirty="0"/>
              <a:t>Momentele activităţii</a:t>
            </a:r>
            <a:r>
              <a:rPr lang="en-US" alt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242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i="1" dirty="0"/>
              <a:t>A. Joc didactic: “alege calitatea”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o-RO" altLang="en-US" sz="2000" u="sng" dirty="0"/>
              <a:t>Sarcina 1:</a:t>
            </a:r>
          </a:p>
          <a:p>
            <a:pPr>
              <a:lnSpc>
                <a:spcPct val="90000"/>
              </a:lnSpc>
            </a:pPr>
            <a:r>
              <a:rPr lang="ro-RO" altLang="en-US" sz="2000" dirty="0"/>
              <a:t>elevii sunt solicitaţi să enumere calităţi umane sub forma unui atribut pozitiv</a:t>
            </a:r>
            <a:r>
              <a:rPr lang="en-US" altLang="en-US" sz="2000" dirty="0"/>
              <a:t> </a:t>
            </a:r>
            <a:r>
              <a:rPr lang="ro-RO" altLang="en-US" sz="2000" dirty="0"/>
              <a:t>. De exemplu:</a:t>
            </a:r>
          </a:p>
          <a:p>
            <a:pPr>
              <a:lnSpc>
                <a:spcPct val="90000"/>
              </a:lnSpc>
            </a:pPr>
            <a:r>
              <a:rPr lang="ro-RO" altLang="en-US" sz="2000" dirty="0"/>
              <a:t>politeţe, hărnicie, fidelitate, generozitate, altruism, afecţiune, compasiune, înţelepciune, răbdare, iertare, verticalitate, echilibru, înţelegere, credinţă, smerenie, armonie, puritate, candoare, nobleţe, sacrificiu, sacralitate, devotament, abnegaţie, entuziasm, consecvenţă, perseverenţă, bunăvoinţă, zâmbet</a:t>
            </a:r>
            <a:r>
              <a:rPr lang="en-US" altLang="en-US" sz="20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235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u="sng" dirty="0"/>
              <a:t>Sarcina 2:</a:t>
            </a:r>
            <a:r>
              <a:rPr lang="ro-RO" altLang="en-US" dirty="0"/>
              <a:t> fiecare participant bifează „Calitatea... mea”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altLang="en-US" sz="2000" u="sng" dirty="0"/>
              <a:t>Sarcina 3:</a:t>
            </a:r>
            <a:r>
              <a:rPr lang="ro-RO" altLang="en-US" sz="2000" dirty="0"/>
              <a:t> scrie numele altor colegi în dreptul unei trăsături, în rubrica:              „Calităţi... ale colegilor”</a:t>
            </a:r>
            <a:endParaRPr lang="en-US" alt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154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dirty="0"/>
              <a:t>B    Descoperirea valorilor naţionale.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altLang="en-US" sz="2000" u="sng" dirty="0"/>
              <a:t>Sarcina 1:</a:t>
            </a:r>
            <a:r>
              <a:rPr lang="ro-RO" altLang="en-US" sz="2000" dirty="0"/>
              <a:t> – elevii vor da definiţii de dicţionar ale cuvintelor: 			valoare, popor, naţiune.</a:t>
            </a:r>
            <a:r>
              <a:rPr lang="ro-RO" altLang="en-US" sz="2000" u="sng" dirty="0"/>
              <a:t/>
            </a:r>
            <a:br>
              <a:rPr lang="ro-RO" altLang="en-US" sz="2000" u="sng" dirty="0"/>
            </a:br>
            <a:endParaRPr lang="ro-RO" altLang="en-US" sz="2000" u="sng" dirty="0"/>
          </a:p>
          <a:p>
            <a:r>
              <a:rPr lang="ro-RO" altLang="en-US" sz="2000" u="sng" dirty="0"/>
              <a:t>Sarcina 2:</a:t>
            </a:r>
            <a:r>
              <a:rPr lang="ro-RO" altLang="en-US" sz="2000" dirty="0"/>
              <a:t> elevii vor dezbate ceea ce consideră că sunt valorile naţionale, în relaţie cu valorile individuale precizate în lista de pe fişă</a:t>
            </a:r>
            <a:endParaRPr lang="en-US" alt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1859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507</Words>
  <Application>Microsoft Office PowerPoint</Application>
  <PresentationFormat>Widescreen</PresentationFormat>
  <Paragraphs>60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Document</vt:lpstr>
      <vt:lpstr>LECȚIE DE CONSILIERE ȘI ORIENTARE Clasa a VIII-a  VALORILE NAŢIONALE ALE POPORULUI MEU </vt:lpstr>
      <vt:lpstr>Scopurile activităţii:</vt:lpstr>
      <vt:lpstr>Obiective operaţionale: </vt:lpstr>
      <vt:lpstr>Metode şi procedee </vt:lpstr>
      <vt:lpstr>Mijloace didactice </vt:lpstr>
      <vt:lpstr>Momentele activităţii </vt:lpstr>
      <vt:lpstr>A. Joc didactic: “alege calitatea”</vt:lpstr>
      <vt:lpstr>Sarcina 2: fiecare participant bifează „Calitatea... mea”</vt:lpstr>
      <vt:lpstr>B    Descoperirea valorilor naţionale.</vt:lpstr>
      <vt:lpstr>C   Ordonarea valorilor naţionale </vt:lpstr>
      <vt:lpstr>D. valori concrete</vt:lpstr>
      <vt:lpstr>Evaluare</vt:lpstr>
      <vt:lpstr>CONCLUZII</vt:lpstr>
      <vt:lpstr>MAI DEPARTE...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VALORILE NAŢIONALE ALE POPORULUI MEU </dc:title>
  <dc:creator>HP</dc:creator>
  <cp:lastModifiedBy>HP</cp:lastModifiedBy>
  <cp:revision>5</cp:revision>
  <dcterms:created xsi:type="dcterms:W3CDTF">2022-06-17T14:49:51Z</dcterms:created>
  <dcterms:modified xsi:type="dcterms:W3CDTF">2022-06-17T16:12:22Z</dcterms:modified>
</cp:coreProperties>
</file>