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2" r:id="rId2"/>
    <p:sldId id="256" r:id="rId3"/>
    <p:sldId id="258" r:id="rId4"/>
    <p:sldId id="257" r:id="rId5"/>
    <p:sldId id="259" r:id="rId6"/>
    <p:sldId id="268" r:id="rId7"/>
    <p:sldId id="260" r:id="rId8"/>
    <p:sldId id="261" r:id="rId9"/>
    <p:sldId id="262" r:id="rId10"/>
    <p:sldId id="266" r:id="rId11"/>
    <p:sldId id="263" r:id="rId12"/>
    <p:sldId id="267" r:id="rId13"/>
    <p:sldId id="264" r:id="rId14"/>
    <p:sldId id="265"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6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312960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15202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354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698546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596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335441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59789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33121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23506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C4BDB-2E33-46DF-A773-63AA02F0FC68}" type="datetimeFigureOut">
              <a:rPr lang="en-US" smtClean="0"/>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14777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AC4BDB-2E33-46DF-A773-63AA02F0FC68}"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55153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AC4BDB-2E33-46DF-A773-63AA02F0FC68}" type="datetimeFigureOut">
              <a:rPr lang="en-US" smtClean="0"/>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91659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AC4BDB-2E33-46DF-A773-63AA02F0FC68}" type="datetimeFigureOut">
              <a:rPr lang="en-US" smtClean="0"/>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04142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C4BDB-2E33-46DF-A773-63AA02F0FC68}" type="datetimeFigureOut">
              <a:rPr lang="en-US" smtClean="0"/>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2645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C4BDB-2E33-46DF-A773-63AA02F0FC68}"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62519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C4BDB-2E33-46DF-A773-63AA02F0FC68}" type="datetimeFigureOut">
              <a:rPr lang="en-US" smtClean="0"/>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FA4D-5557-4703-9007-C034F0F56926}" type="slidenum">
              <a:rPr lang="en-US" smtClean="0"/>
              <a:t>‹#›</a:t>
            </a:fld>
            <a:endParaRPr lang="en-US"/>
          </a:p>
        </p:txBody>
      </p:sp>
    </p:spTree>
    <p:extLst>
      <p:ext uri="{BB962C8B-B14F-4D97-AF65-F5344CB8AC3E}">
        <p14:creationId xmlns:p14="http://schemas.microsoft.com/office/powerpoint/2010/main" val="14124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AC4BDB-2E33-46DF-A773-63AA02F0FC68}" type="datetimeFigureOut">
              <a:rPr lang="en-US" smtClean="0"/>
              <a:t>6/12/2022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F3AFA4D-5557-4703-9007-C034F0F56926}" type="slidenum">
              <a:rPr lang="en-US" smtClean="0"/>
              <a:t>‹#›</a:t>
            </a:fld>
            <a:endParaRPr lang="en-US"/>
          </a:p>
        </p:txBody>
      </p:sp>
    </p:spTree>
    <p:extLst>
      <p:ext uri="{BB962C8B-B14F-4D97-AF65-F5344CB8AC3E}">
        <p14:creationId xmlns:p14="http://schemas.microsoft.com/office/powerpoint/2010/main" val="24783199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7772401" cy="3880773"/>
          </a:xfrm>
        </p:spPr>
        <p:txBody>
          <a:bodyPr/>
          <a:lstStyle/>
          <a:p>
            <a:pPr marL="0" indent="0">
              <a:buNone/>
            </a:pPr>
            <a:r>
              <a:rPr lang="ro-RO" sz="5400" b="1" dirty="0">
                <a:solidFill>
                  <a:schemeClr val="tx1"/>
                </a:solidFill>
              </a:rPr>
              <a:t>Implicarea </a:t>
            </a:r>
            <a:r>
              <a:rPr lang="ro-RO" sz="5400" b="1" dirty="0" smtClean="0">
                <a:solidFill>
                  <a:schemeClr val="tx1"/>
                </a:solidFill>
              </a:rPr>
              <a:t>social</a:t>
            </a:r>
            <a:r>
              <a:rPr lang="en-US" sz="5400" b="1" dirty="0" smtClean="0">
                <a:solidFill>
                  <a:schemeClr val="tx1"/>
                </a:solidFill>
              </a:rPr>
              <a:t>-</a:t>
            </a:r>
            <a:r>
              <a:rPr lang="ro-RO" sz="5400" b="1" dirty="0" smtClean="0">
                <a:solidFill>
                  <a:schemeClr val="tx1"/>
                </a:solidFill>
              </a:rPr>
              <a:t> </a:t>
            </a:r>
            <a:r>
              <a:rPr lang="ro-RO" sz="5400" b="1" dirty="0">
                <a:solidFill>
                  <a:schemeClr val="tx1"/>
                </a:solidFill>
              </a:rPr>
              <a:t>reper pentru </a:t>
            </a:r>
            <a:r>
              <a:rPr lang="ro-RO" sz="5400" b="1" dirty="0" smtClean="0">
                <a:solidFill>
                  <a:schemeClr val="tx1"/>
                </a:solidFill>
              </a:rPr>
              <a:t>devenire</a:t>
            </a:r>
            <a:r>
              <a:rPr lang="en-US" sz="5400" b="1" dirty="0" smtClean="0">
                <a:solidFill>
                  <a:schemeClr val="tx1"/>
                </a:solidFill>
              </a:rPr>
              <a:t>a</a:t>
            </a:r>
            <a:r>
              <a:rPr lang="ro-RO" sz="5400" b="1" dirty="0" smtClean="0">
                <a:solidFill>
                  <a:schemeClr val="tx1"/>
                </a:solidFill>
              </a:rPr>
              <a:t> </a:t>
            </a:r>
            <a:r>
              <a:rPr lang="ro-RO" sz="5400" b="1" dirty="0">
                <a:solidFill>
                  <a:schemeClr val="tx1"/>
                </a:solidFill>
              </a:rPr>
              <a:t>personală</a:t>
            </a:r>
            <a:endParaRPr lang="en-US" dirty="0">
              <a:solidFill>
                <a:schemeClr val="tx1"/>
              </a:solidFill>
            </a:endParaRPr>
          </a:p>
        </p:txBody>
      </p:sp>
    </p:spTree>
    <p:extLst>
      <p:ext uri="{BB962C8B-B14F-4D97-AF65-F5344CB8AC3E}">
        <p14:creationId xmlns:p14="http://schemas.microsoft.com/office/powerpoint/2010/main" val="93119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Loredana\My Documents\My Pictures\2012_03_14\IMG_4771.JPG"/>
          <p:cNvPicPr>
            <a:picLocks noGrp="1" noChangeAspect="1" noChangeArrowheads="1"/>
          </p:cNvPicPr>
          <p:nvPr>
            <p:ph idx="1"/>
          </p:nvPr>
        </p:nvPicPr>
        <p:blipFill>
          <a:blip r:embed="rId2" cstate="print"/>
          <a:srcRect/>
          <a:stretch>
            <a:fillRect/>
          </a:stretch>
        </p:blipFill>
        <p:spPr bwMode="auto">
          <a:xfrm rot="20780998">
            <a:off x="491713" y="858306"/>
            <a:ext cx="1753985" cy="2439785"/>
          </a:xfrm>
          <a:prstGeom prst="rect">
            <a:avLst/>
          </a:prstGeom>
          <a:noFill/>
          <a:ln w="9525">
            <a:noFill/>
            <a:miter lim="800000"/>
            <a:headEnd/>
            <a:tailEnd/>
          </a:ln>
        </p:spPr>
      </p:pic>
      <p:sp>
        <p:nvSpPr>
          <p:cNvPr id="5" name="AutoShape 11" descr="Picture7"/>
          <p:cNvSpPr>
            <a:spLocks noChangeArrowheads="1"/>
          </p:cNvSpPr>
          <p:nvPr/>
        </p:nvSpPr>
        <p:spPr bwMode="auto">
          <a:xfrm>
            <a:off x="2057400" y="3733800"/>
            <a:ext cx="4572000" cy="2286000"/>
          </a:xfrm>
          <a:prstGeom prst="flowChartAlternateProcess">
            <a:avLst/>
          </a:prstGeom>
          <a:blipFill dpi="0" rotWithShape="1">
            <a:blip r:embed="rId3"/>
            <a:srcRect/>
            <a:stretch>
              <a:fillRect/>
            </a:stretch>
          </a:blipFill>
          <a:ln w="9525">
            <a:solidFill>
              <a:srgbClr val="FF66CC"/>
            </a:solidFill>
            <a:miter lim="800000"/>
            <a:headEnd/>
            <a:tailEnd/>
          </a:ln>
          <a:effectLst/>
        </p:spPr>
        <p:txBody>
          <a:bodyPr wrap="none" anchor="ctr"/>
          <a:lstStyle/>
          <a:p>
            <a:endParaRPr lang="en-US"/>
          </a:p>
        </p:txBody>
      </p:sp>
      <p:pic>
        <p:nvPicPr>
          <p:cNvPr id="6" name="Picture 7" descr="C:\Documents and Settings\Loredana\My Documents\My Pictures\2012_03_14\IMG_4772.JPG"/>
          <p:cNvPicPr>
            <a:picLocks noChangeAspect="1" noChangeArrowheads="1"/>
          </p:cNvPicPr>
          <p:nvPr/>
        </p:nvPicPr>
        <p:blipFill>
          <a:blip r:embed="rId4"/>
          <a:srcRect/>
          <a:stretch>
            <a:fillRect/>
          </a:stretch>
        </p:blipFill>
        <p:spPr bwMode="auto">
          <a:xfrm rot="864233">
            <a:off x="6911678" y="1017034"/>
            <a:ext cx="1752600" cy="2490982"/>
          </a:xfrm>
          <a:prstGeom prst="rect">
            <a:avLst/>
          </a:prstGeom>
          <a:noFill/>
          <a:ln w="9525">
            <a:noFill/>
            <a:miter lim="800000"/>
            <a:headEnd/>
            <a:tailEnd/>
          </a:ln>
        </p:spPr>
      </p:pic>
      <p:sp>
        <p:nvSpPr>
          <p:cNvPr id="7" name="Rectangle 6"/>
          <p:cNvSpPr/>
          <p:nvPr/>
        </p:nvSpPr>
        <p:spPr>
          <a:xfrm>
            <a:off x="1066800" y="1447800"/>
            <a:ext cx="7086600" cy="707886"/>
          </a:xfrm>
          <a:prstGeom prst="rect">
            <a:avLst/>
          </a:prstGeom>
        </p:spPr>
        <p:txBody>
          <a:bodyPr wrap="square">
            <a:spAutoFit/>
          </a:bodyPr>
          <a:lstStyle/>
          <a:p>
            <a:pPr algn="ctr">
              <a:buNone/>
            </a:pPr>
            <a:r>
              <a:rPr lang="ro-RO" sz="2000" b="1" dirty="0">
                <a:latin typeface="Arial" pitchFamily="34" charset="0"/>
                <a:cs typeface="Arial" pitchFamily="34" charset="0"/>
              </a:rPr>
              <a:t>Desene realizate de copii la concursul </a:t>
            </a:r>
          </a:p>
          <a:p>
            <a:pPr algn="ctr">
              <a:buNone/>
            </a:pPr>
            <a:r>
              <a:rPr lang="ro-RO" sz="2000" b="1" dirty="0">
                <a:latin typeface="Arial" pitchFamily="34" charset="0"/>
                <a:cs typeface="Arial" pitchFamily="34" charset="0"/>
              </a:rPr>
              <a:t>,, Respectați mediul natural </a:t>
            </a:r>
            <a:r>
              <a:rPr lang="ro-RO" dirty="0">
                <a:latin typeface="Arial" pitchFamily="34" charset="0"/>
                <a:cs typeface="Arial" pitchFamily="34" charset="0"/>
              </a:rPr>
              <a:t>“.</a:t>
            </a:r>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867400"/>
          </a:xfrm>
        </p:spPr>
        <p:txBody>
          <a:bodyPr>
            <a:normAutofit/>
          </a:bodyPr>
          <a:lstStyle/>
          <a:p>
            <a:pPr algn="just">
              <a:buNone/>
            </a:pPr>
            <a:r>
              <a:rPr lang="ro-RO" sz="1600" dirty="0">
                <a:latin typeface="Arial" pitchFamily="34" charset="0"/>
                <a:cs typeface="Arial" pitchFamily="34" charset="0"/>
              </a:rPr>
              <a:t>		Dezbaterea se va incheia cu un miting prin centrul orașului, însoțit de poliția locală, în cadrul căruia cetățenilor aflați pe străzile orașului împărțim afișe, pliante, fluturași su diferite pesaje</a:t>
            </a:r>
            <a:r>
              <a:rPr lang="en-US" sz="1600" dirty="0">
                <a:latin typeface="Arial" pitchFamily="34" charset="0"/>
                <a:cs typeface="Arial" pitchFamily="34" charset="0"/>
              </a:rPr>
              <a:t>: ,, Un </a:t>
            </a:r>
            <a:r>
              <a:rPr lang="en-US" sz="1600" dirty="0" err="1">
                <a:latin typeface="Arial" pitchFamily="34" charset="0"/>
                <a:cs typeface="Arial" pitchFamily="34" charset="0"/>
              </a:rPr>
              <a:t>mediu</a:t>
            </a:r>
            <a:r>
              <a:rPr lang="en-US" sz="1600" dirty="0">
                <a:latin typeface="Arial" pitchFamily="34" charset="0"/>
                <a:cs typeface="Arial" pitchFamily="34" charset="0"/>
              </a:rPr>
              <a:t> </a:t>
            </a:r>
            <a:r>
              <a:rPr lang="en-US" sz="1600" dirty="0" err="1">
                <a:latin typeface="Arial" pitchFamily="34" charset="0"/>
                <a:cs typeface="Arial" pitchFamily="34" charset="0"/>
              </a:rPr>
              <a:t>curat</a:t>
            </a:r>
            <a:r>
              <a:rPr lang="en-US" sz="1600" dirty="0">
                <a:latin typeface="Arial" pitchFamily="34" charset="0"/>
                <a:cs typeface="Arial" pitchFamily="34" charset="0"/>
              </a:rPr>
              <a:t> </a:t>
            </a:r>
            <a:r>
              <a:rPr lang="en-US" sz="1600" dirty="0" err="1">
                <a:latin typeface="Arial" pitchFamily="34" charset="0"/>
                <a:cs typeface="Arial" pitchFamily="34" charset="0"/>
              </a:rPr>
              <a:t>este</a:t>
            </a:r>
            <a:r>
              <a:rPr lang="en-US" sz="1600" dirty="0">
                <a:latin typeface="Arial" pitchFamily="34" charset="0"/>
                <a:cs typeface="Arial" pitchFamily="34" charset="0"/>
              </a:rPr>
              <a:t> un </a:t>
            </a:r>
            <a:r>
              <a:rPr lang="en-US" sz="1600" dirty="0" err="1">
                <a:latin typeface="Arial" pitchFamily="34" charset="0"/>
                <a:cs typeface="Arial" pitchFamily="34" charset="0"/>
              </a:rPr>
              <a:t>mediu</a:t>
            </a:r>
            <a:r>
              <a:rPr lang="en-US" sz="1600" dirty="0">
                <a:latin typeface="Arial" pitchFamily="34" charset="0"/>
                <a:cs typeface="Arial" pitchFamily="34" charset="0"/>
              </a:rPr>
              <a:t> s</a:t>
            </a:r>
            <a:r>
              <a:rPr lang="ro-RO" sz="1600" dirty="0">
                <a:latin typeface="Arial" pitchFamily="34" charset="0"/>
                <a:cs typeface="Arial" pitchFamily="34" charset="0"/>
              </a:rPr>
              <a:t>ă</a:t>
            </a:r>
            <a:r>
              <a:rPr lang="en-US" sz="1600" dirty="0">
                <a:latin typeface="Arial" pitchFamily="34" charset="0"/>
                <a:cs typeface="Arial" pitchFamily="34" charset="0"/>
              </a:rPr>
              <a:t>n</a:t>
            </a:r>
            <a:r>
              <a:rPr lang="ro-RO" sz="1600" dirty="0">
                <a:latin typeface="Arial" pitchFamily="34" charset="0"/>
                <a:cs typeface="Arial" pitchFamily="34" charset="0"/>
              </a:rPr>
              <a:t>ă</a:t>
            </a:r>
            <a:r>
              <a:rPr lang="en-US" sz="1600" dirty="0" err="1">
                <a:latin typeface="Arial" pitchFamily="34" charset="0"/>
                <a:cs typeface="Arial" pitchFamily="34" charset="0"/>
              </a:rPr>
              <a:t>tos</a:t>
            </a:r>
            <a:r>
              <a:rPr lang="en-US" sz="1600" dirty="0">
                <a:latin typeface="Arial" pitchFamily="34" charset="0"/>
                <a:cs typeface="Arial" pitchFamily="34" charset="0"/>
              </a:rPr>
              <a:t> ’’, ,, </a:t>
            </a:r>
            <a:r>
              <a:rPr lang="en-US" sz="1600" dirty="0" err="1">
                <a:latin typeface="Arial" pitchFamily="34" charset="0"/>
                <a:cs typeface="Arial" pitchFamily="34" charset="0"/>
              </a:rPr>
              <a:t>Respecta</a:t>
            </a:r>
            <a:r>
              <a:rPr lang="ro-RO" sz="1600" dirty="0">
                <a:latin typeface="Arial" pitchFamily="34" charset="0"/>
                <a:cs typeface="Arial" pitchFamily="34" charset="0"/>
              </a:rPr>
              <a:t>ț</a:t>
            </a:r>
            <a:r>
              <a:rPr lang="en-US" sz="1600" dirty="0" err="1">
                <a:latin typeface="Arial" pitchFamily="34" charset="0"/>
                <a:cs typeface="Arial" pitchFamily="34" charset="0"/>
              </a:rPr>
              <a:t>i</a:t>
            </a:r>
            <a:r>
              <a:rPr lang="en-US" sz="1600" dirty="0">
                <a:latin typeface="Arial" pitchFamily="34" charset="0"/>
                <a:cs typeface="Arial" pitchFamily="34" charset="0"/>
              </a:rPr>
              <a:t> </a:t>
            </a:r>
            <a:r>
              <a:rPr lang="en-US" sz="1600" dirty="0" err="1">
                <a:latin typeface="Arial" pitchFamily="34" charset="0"/>
                <a:cs typeface="Arial" pitchFamily="34" charset="0"/>
              </a:rPr>
              <a:t>mediul</a:t>
            </a:r>
            <a:r>
              <a:rPr lang="en-US" sz="1600" dirty="0">
                <a:latin typeface="Arial" pitchFamily="34" charset="0"/>
                <a:cs typeface="Arial" pitchFamily="34" charset="0"/>
              </a:rPr>
              <a:t> </a:t>
            </a:r>
            <a:r>
              <a:rPr lang="ro-RO" sz="1600" dirty="0">
                <a:latin typeface="Arial" pitchFamily="34" charset="0"/>
                <a:cs typeface="Arial" pitchFamily="34" charset="0"/>
              </a:rPr>
              <a:t>î</a:t>
            </a:r>
            <a:r>
              <a:rPr lang="en-US" sz="1600" dirty="0" err="1">
                <a:latin typeface="Arial" pitchFamily="34" charset="0"/>
                <a:cs typeface="Arial" pitchFamily="34" charset="0"/>
              </a:rPr>
              <a:t>nconjur</a:t>
            </a:r>
            <a:r>
              <a:rPr lang="ro-RO" sz="1600" dirty="0">
                <a:latin typeface="Arial" pitchFamily="34" charset="0"/>
                <a:cs typeface="Arial" pitchFamily="34" charset="0"/>
              </a:rPr>
              <a:t>ă</a:t>
            </a:r>
            <a:r>
              <a:rPr lang="en-US" sz="1600" dirty="0">
                <a:latin typeface="Arial" pitchFamily="34" charset="0"/>
                <a:cs typeface="Arial" pitchFamily="34" charset="0"/>
              </a:rPr>
              <a:t>tor</a:t>
            </a:r>
            <a:r>
              <a:rPr lang="ro-RO" sz="1600" dirty="0">
                <a:latin typeface="Arial" pitchFamily="34" charset="0"/>
                <a:cs typeface="Arial" pitchFamily="34" charset="0"/>
              </a:rPr>
              <a:t>.</a:t>
            </a:r>
          </a:p>
        </p:txBody>
      </p:sp>
      <p:sp>
        <p:nvSpPr>
          <p:cNvPr id="8" name="AutoShape 8" descr="pomar"/>
          <p:cNvSpPr>
            <a:spLocks noChangeArrowheads="1"/>
          </p:cNvSpPr>
          <p:nvPr/>
        </p:nvSpPr>
        <p:spPr bwMode="auto">
          <a:xfrm rot="20904199">
            <a:off x="572206" y="1736482"/>
            <a:ext cx="2331241" cy="2139077"/>
          </a:xfrm>
          <a:prstGeom prst="flowChartProcess">
            <a:avLst/>
          </a:prstGeom>
          <a:blipFill dpi="0" rotWithShape="1">
            <a:blip r:embed="rId2"/>
            <a:srcRect/>
            <a:stretch>
              <a:fillRect/>
            </a:stretch>
          </a:blipFill>
          <a:ln w="9525" algn="ctr">
            <a:solidFill>
              <a:srgbClr val="FF00FF"/>
            </a:solidFill>
            <a:miter lim="800000"/>
            <a:headEnd/>
            <a:tailEnd/>
          </a:ln>
          <a:effectLst/>
        </p:spPr>
        <p:txBody>
          <a:bodyPr wrap="none" anchor="ctr"/>
          <a:lstStyle/>
          <a:p>
            <a:endParaRPr lang="en-US"/>
          </a:p>
        </p:txBody>
      </p:sp>
      <p:sp>
        <p:nvSpPr>
          <p:cNvPr id="9" name="AutoShape 10" descr="rossu"/>
          <p:cNvSpPr>
            <a:spLocks noChangeArrowheads="1"/>
          </p:cNvSpPr>
          <p:nvPr/>
        </p:nvSpPr>
        <p:spPr bwMode="auto">
          <a:xfrm rot="829772">
            <a:off x="6334623" y="1802916"/>
            <a:ext cx="2592197" cy="2131517"/>
          </a:xfrm>
          <a:prstGeom prst="flowChartProcess">
            <a:avLst/>
          </a:prstGeom>
          <a:blipFill dpi="0" rotWithShape="1">
            <a:blip r:embed="rId3"/>
            <a:srcRect/>
            <a:stretch>
              <a:fillRect/>
            </a:stretch>
          </a:blipFill>
          <a:ln w="9525" algn="ctr">
            <a:solidFill>
              <a:srgbClr val="FF00FF"/>
            </a:solidFill>
            <a:miter lim="800000"/>
            <a:headEnd/>
            <a:tailEnd/>
          </a:ln>
          <a:effectLst/>
        </p:spPr>
        <p:txBody>
          <a:bodyPr wrap="none" anchor="ctr"/>
          <a:lstStyle/>
          <a:p>
            <a:endParaRPr lang="en-US"/>
          </a:p>
        </p:txBody>
      </p:sp>
      <p:sp>
        <p:nvSpPr>
          <p:cNvPr id="10" name="AutoShape 9" descr="scarra"/>
          <p:cNvSpPr>
            <a:spLocks noChangeArrowheads="1"/>
          </p:cNvSpPr>
          <p:nvPr/>
        </p:nvSpPr>
        <p:spPr bwMode="auto">
          <a:xfrm>
            <a:off x="3200400" y="1600200"/>
            <a:ext cx="2819400" cy="2286000"/>
          </a:xfrm>
          <a:prstGeom prst="flowChartProcess">
            <a:avLst/>
          </a:prstGeom>
          <a:blipFill dpi="0" rotWithShape="1">
            <a:blip r:embed="rId4"/>
            <a:srcRect/>
            <a:stretch>
              <a:fillRect/>
            </a:stretch>
          </a:blipFill>
          <a:ln w="9525" algn="ctr">
            <a:solidFill>
              <a:srgbClr val="FF00FF"/>
            </a:solidFill>
            <a:miter lim="800000"/>
            <a:headEnd/>
            <a:tailEnd/>
          </a:ln>
          <a:effectLst/>
        </p:spPr>
        <p:txBody>
          <a:bodyPr wrap="none" anchor="ctr"/>
          <a:lstStyle/>
          <a:p>
            <a:endParaRPr lang="en-US"/>
          </a:p>
        </p:txBody>
      </p:sp>
      <p:sp>
        <p:nvSpPr>
          <p:cNvPr id="11" name="AutoShape 11" descr="toti"/>
          <p:cNvSpPr>
            <a:spLocks noChangeArrowheads="1"/>
          </p:cNvSpPr>
          <p:nvPr/>
        </p:nvSpPr>
        <p:spPr bwMode="auto">
          <a:xfrm rot="21121650">
            <a:off x="526643" y="4212506"/>
            <a:ext cx="2667000" cy="2286000"/>
          </a:xfrm>
          <a:prstGeom prst="flowChartProcess">
            <a:avLst/>
          </a:prstGeom>
          <a:blipFill dpi="0" rotWithShape="1">
            <a:blip r:embed="rId5"/>
            <a:srcRect/>
            <a:stretch>
              <a:fillRect/>
            </a:stretch>
          </a:blipFill>
          <a:ln w="9525" algn="ctr">
            <a:solidFill>
              <a:srgbClr val="FF00FF"/>
            </a:solidFill>
            <a:miter lim="800000"/>
            <a:headEnd/>
            <a:tailEnd/>
          </a:ln>
          <a:effectLst/>
        </p:spPr>
        <p:txBody>
          <a:bodyPr wrap="none" anchor="ctr"/>
          <a:lstStyle/>
          <a:p>
            <a:endParaRPr lang="en-US"/>
          </a:p>
        </p:txBody>
      </p:sp>
      <p:sp>
        <p:nvSpPr>
          <p:cNvPr id="14" name="AutoShape 7" descr="Marria"/>
          <p:cNvSpPr>
            <a:spLocks noChangeArrowheads="1"/>
          </p:cNvSpPr>
          <p:nvPr/>
        </p:nvSpPr>
        <p:spPr bwMode="auto">
          <a:xfrm rot="738271">
            <a:off x="6464307" y="4429544"/>
            <a:ext cx="2474773" cy="2189912"/>
          </a:xfrm>
          <a:prstGeom prst="flowChartProcess">
            <a:avLst/>
          </a:prstGeom>
          <a:blipFill dpi="0" rotWithShape="1">
            <a:blip r:embed="rId6"/>
            <a:srcRect/>
            <a:stretch>
              <a:fillRect/>
            </a:stretch>
          </a:blipFill>
          <a:ln w="9525" algn="ctr">
            <a:solidFill>
              <a:srgbClr val="FF00FF"/>
            </a:solidFill>
            <a:miter lim="800000"/>
            <a:headEnd/>
            <a:tailEnd/>
          </a:ln>
          <a:effectLst/>
        </p:spPr>
        <p:txBody>
          <a:bodyPr wrap="none" anchor="ctr"/>
          <a:lstStyle/>
          <a:p>
            <a:endParaRPr lang="en-US"/>
          </a:p>
        </p:txBody>
      </p:sp>
      <p:sp>
        <p:nvSpPr>
          <p:cNvPr id="15" name="AutoShape 10" descr="rossu"/>
          <p:cNvSpPr>
            <a:spLocks noChangeArrowheads="1"/>
          </p:cNvSpPr>
          <p:nvPr/>
        </p:nvSpPr>
        <p:spPr bwMode="auto">
          <a:xfrm>
            <a:off x="3505200" y="4419600"/>
            <a:ext cx="2514600" cy="1828800"/>
          </a:xfrm>
          <a:prstGeom prst="flowChartProcess">
            <a:avLst/>
          </a:prstGeom>
          <a:blipFill dpi="0" rotWithShape="1">
            <a:blip r:embed="rId3"/>
            <a:srcRect/>
            <a:stretch>
              <a:fillRect/>
            </a:stretch>
          </a:blipFill>
          <a:ln w="9525" algn="ctr">
            <a:solidFill>
              <a:srgbClr val="FF00FF"/>
            </a:solidFill>
            <a:miter lim="800000"/>
            <a:headEnd/>
            <a:tailEnd/>
          </a:ln>
          <a:effectLst/>
        </p:spPr>
        <p:txBody>
          <a:bodyPr wrap="none" anchor="ctr"/>
          <a:lstStyle/>
          <a:p>
            <a:endParaRPr lang="en-US"/>
          </a:p>
        </p:txBody>
      </p:sp>
    </p:spTree>
  </p:cSld>
  <p:clrMapOvr>
    <a:masterClrMapping/>
  </p:clrMapOvr>
  <p:transition>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10200"/>
          </a:xfrm>
        </p:spPr>
        <p:txBody>
          <a:bodyPr>
            <a:noAutofit/>
          </a:bodyPr>
          <a:lstStyle/>
          <a:p>
            <a:pPr algn="just">
              <a:buNone/>
            </a:pPr>
            <a:r>
              <a:rPr lang="ro-RO" sz="1600" dirty="0">
                <a:latin typeface="Arial" pitchFamily="34" charset="0"/>
                <a:cs typeface="Arial" pitchFamily="34" charset="0"/>
              </a:rPr>
              <a:t>		Acest miting va putea fi sponsorizat de mai multe O.N.G.-uri, cum ar fi:</a:t>
            </a:r>
          </a:p>
          <a:p>
            <a:pPr algn="just">
              <a:buNone/>
            </a:pPr>
            <a:r>
              <a:rPr lang="ro-RO" sz="1600" dirty="0">
                <a:latin typeface="Arial" pitchFamily="34" charset="0"/>
                <a:cs typeface="Arial" pitchFamily="34" charset="0"/>
              </a:rPr>
              <a:t>	- ,,Kiwanis Club"</a:t>
            </a:r>
          </a:p>
          <a:p>
            <a:pPr algn="just">
              <a:buNone/>
            </a:pPr>
            <a:r>
              <a:rPr lang="ro-RO" sz="1600" dirty="0">
                <a:latin typeface="Arial" pitchFamily="34" charset="0"/>
                <a:cs typeface="Arial" pitchFamily="34" charset="0"/>
              </a:rPr>
              <a:t>	- ,,Copilărie Fericită"</a:t>
            </a:r>
          </a:p>
          <a:p>
            <a:pPr algn="just">
              <a:buNone/>
            </a:pPr>
            <a:r>
              <a:rPr lang="ro-RO" sz="1600" dirty="0">
                <a:latin typeface="Arial" pitchFamily="34" charset="0"/>
                <a:cs typeface="Arial" pitchFamily="34" charset="0"/>
              </a:rPr>
              <a:t>	- ,,Salvați copiii“</a:t>
            </a:r>
          </a:p>
          <a:p>
            <a:pPr algn="just">
              <a:buNone/>
            </a:pPr>
            <a:r>
              <a:rPr lang="ro-RO" sz="1600" dirty="0">
                <a:latin typeface="Arial" pitchFamily="34" charset="0"/>
                <a:cs typeface="Arial" pitchFamily="34" charset="0"/>
              </a:rPr>
              <a:t>		Aceste O.N.G.-uri vor aduce bannere și pancarte cu diferite mesaje ,,Copiii, prietenii naturii”, ,,Sănătatea Planetei= Sănătate tuturor“, chiar si un panou cu harta orașului cu locurile cele mai poluate. De asemenea, această activitate va fi publicată atât în reviste virtuale cât și rerețelele de socializare. Presa locală va avea rolul de a transmite informația la nivel de județ, apoi de țară, astefel făcându-se cunoscută la nivel de țară activitate noastră, putând fi un exemplu și pentru alte situații asemănătoare.</a:t>
            </a:r>
            <a:endParaRPr lang="en-US" sz="1600" dirty="0"/>
          </a:p>
        </p:txBody>
      </p:sp>
      <p:pic>
        <p:nvPicPr>
          <p:cNvPr id="4" name="Picture 4"/>
          <p:cNvPicPr>
            <a:picLocks noChangeAspect="1" noChangeArrowheads="1"/>
          </p:cNvPicPr>
          <p:nvPr/>
        </p:nvPicPr>
        <p:blipFill>
          <a:blip r:embed="rId2"/>
          <a:srcRect/>
          <a:stretch>
            <a:fillRect/>
          </a:stretch>
        </p:blipFill>
        <p:spPr bwMode="auto">
          <a:xfrm>
            <a:off x="3124200" y="3962400"/>
            <a:ext cx="2667000" cy="2133600"/>
          </a:xfrm>
          <a:prstGeom prst="rect">
            <a:avLst/>
          </a:prstGeom>
          <a:noFill/>
          <a:ln w="9525">
            <a:noFill/>
            <a:miter lim="800000"/>
            <a:headEnd/>
            <a:tailEnd/>
          </a:ln>
        </p:spPr>
      </p:pic>
      <p:sp>
        <p:nvSpPr>
          <p:cNvPr id="5" name="AutoShape 8" descr="DSC07269"/>
          <p:cNvSpPr>
            <a:spLocks noChangeArrowheads="1"/>
          </p:cNvSpPr>
          <p:nvPr/>
        </p:nvSpPr>
        <p:spPr bwMode="auto">
          <a:xfrm rot="1226021">
            <a:off x="6283451" y="3871152"/>
            <a:ext cx="2596897" cy="1978410"/>
          </a:xfrm>
          <a:prstGeom prst="flowChartProcess">
            <a:avLst/>
          </a:prstGeom>
          <a:blipFill dpi="0" rotWithShape="1">
            <a:blip r:embed="rId3"/>
            <a:srcRect/>
            <a:stretch>
              <a:fillRect/>
            </a:stretch>
          </a:blipFill>
          <a:ln w="9525">
            <a:solidFill>
              <a:srgbClr val="FFFFFF"/>
            </a:solidFill>
            <a:miter lim="800000"/>
            <a:headEnd/>
            <a:tailEnd/>
          </a:ln>
          <a:effectLst/>
        </p:spPr>
        <p:txBody>
          <a:bodyPr wrap="none" anchor="ctr"/>
          <a:lstStyle/>
          <a:p>
            <a:endParaRPr lang="en-US"/>
          </a:p>
        </p:txBody>
      </p:sp>
      <p:sp>
        <p:nvSpPr>
          <p:cNvPr id="6" name="AutoShape 11" descr="toate postere"/>
          <p:cNvSpPr>
            <a:spLocks noChangeArrowheads="1"/>
          </p:cNvSpPr>
          <p:nvPr/>
        </p:nvSpPr>
        <p:spPr bwMode="auto">
          <a:xfrm rot="20218811">
            <a:off x="266558" y="3955556"/>
            <a:ext cx="2286000" cy="1828800"/>
          </a:xfrm>
          <a:prstGeom prst="flowChartProcess">
            <a:avLst/>
          </a:prstGeom>
          <a:blipFill dpi="0" rotWithShape="1">
            <a:blip r:embed="rId4"/>
            <a:srcRect/>
            <a:stretch>
              <a:fillRect/>
            </a:stretch>
          </a:blipFill>
          <a:ln w="9525">
            <a:solidFill>
              <a:srgbClr val="FFFFFF"/>
            </a:solidFill>
            <a:miter lim="800000"/>
            <a:headEnd/>
            <a:tailEnd/>
          </a:ln>
          <a:effectLst/>
        </p:spPr>
        <p:txBody>
          <a:bodyPr wrap="none" anchor="ctr"/>
          <a:lstStyle/>
          <a:p>
            <a:endParaRPr lang="en-US"/>
          </a:p>
        </p:txBody>
      </p:sp>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229600" cy="5745163"/>
          </a:xfrm>
        </p:spPr>
        <p:txBody>
          <a:bodyPr>
            <a:normAutofit/>
          </a:bodyPr>
          <a:lstStyle/>
          <a:p>
            <a:pPr algn="ctr">
              <a:buNone/>
            </a:pPr>
            <a:r>
              <a:rPr lang="ro-RO" sz="1800" b="1" dirty="0">
                <a:latin typeface="Arial" pitchFamily="34" charset="0"/>
                <a:cs typeface="Arial" pitchFamily="34" charset="0"/>
              </a:rPr>
              <a:t>Panouri cu tema respectării </a:t>
            </a:r>
          </a:p>
          <a:p>
            <a:pPr algn="ctr">
              <a:buNone/>
            </a:pPr>
            <a:r>
              <a:rPr lang="ro-RO" sz="1800" b="1" dirty="0">
                <a:latin typeface="Arial" pitchFamily="34" charset="0"/>
                <a:cs typeface="Arial" pitchFamily="34" charset="0"/>
              </a:rPr>
              <a:t>mediului încojurător</a:t>
            </a:r>
            <a:endParaRPr lang="en-US" sz="1800" b="1" dirty="0">
              <a:latin typeface="Arial" pitchFamily="34" charset="0"/>
              <a:cs typeface="Arial" pitchFamily="34" charset="0"/>
            </a:endParaRPr>
          </a:p>
        </p:txBody>
      </p:sp>
      <p:pic>
        <p:nvPicPr>
          <p:cNvPr id="7" name="Picture 6" descr="14643057_579973558864284_1744263713_n.jpg"/>
          <p:cNvPicPr>
            <a:picLocks noChangeAspect="1"/>
          </p:cNvPicPr>
          <p:nvPr/>
        </p:nvPicPr>
        <p:blipFill>
          <a:blip r:embed="rId2"/>
          <a:stretch>
            <a:fillRect/>
          </a:stretch>
        </p:blipFill>
        <p:spPr>
          <a:xfrm>
            <a:off x="304800" y="1066800"/>
            <a:ext cx="3857625"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14686548_579973568864283_1911868772_n.jpg"/>
          <p:cNvPicPr>
            <a:picLocks noChangeAspect="1"/>
          </p:cNvPicPr>
          <p:nvPr/>
        </p:nvPicPr>
        <p:blipFill>
          <a:blip r:embed="rId3"/>
          <a:stretch>
            <a:fillRect/>
          </a:stretch>
        </p:blipFill>
        <p:spPr>
          <a:xfrm>
            <a:off x="4800600" y="1219200"/>
            <a:ext cx="3857625"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ro-RO" sz="1800" dirty="0">
                <a:latin typeface="Arial" pitchFamily="34" charset="0"/>
                <a:cs typeface="Arial" pitchFamily="34" charset="0"/>
              </a:rPr>
              <a:t>Comparând cele două soluții, observăm că:</a:t>
            </a:r>
            <a:endParaRPr lang="en-US" sz="1800" dirty="0">
              <a:latin typeface="Arial" pitchFamily="34" charset="0"/>
              <a:cs typeface="Arial" pitchFamily="34" charset="0"/>
            </a:endParaRPr>
          </a:p>
        </p:txBody>
      </p:sp>
      <p:sp>
        <p:nvSpPr>
          <p:cNvPr id="3" name="Content Placeholder 2"/>
          <p:cNvSpPr>
            <a:spLocks noGrp="1"/>
          </p:cNvSpPr>
          <p:nvPr>
            <p:ph idx="1"/>
          </p:nvPr>
        </p:nvSpPr>
        <p:spPr>
          <a:xfrm>
            <a:off x="228600" y="786156"/>
            <a:ext cx="8229600" cy="4678363"/>
          </a:xfrm>
        </p:spPr>
        <p:txBody>
          <a:bodyPr>
            <a:noAutofit/>
          </a:bodyPr>
          <a:lstStyle/>
          <a:p>
            <a:pPr algn="just">
              <a:lnSpc>
                <a:spcPct val="150000"/>
              </a:lnSpc>
            </a:pPr>
            <a:r>
              <a:rPr lang="ro-RO" dirty="0">
                <a:latin typeface="Arial" pitchFamily="34" charset="0"/>
                <a:cs typeface="Arial" pitchFamily="34" charset="0"/>
              </a:rPr>
              <a:t>Prima soluție are avantajul că prin intermediul ședinței organizate în amfiteatrul școlii, se va discuta despre problema întâlnită in pădure, doamna profesoara de cultură civică discutând cu cei prezenți în sală și prezentându-le documentele  care prevăd riscurile provocate de încplcarea acestor drepturi, dar și dezavantajul că această activitate este cunoscută doar la nivel de școală.</a:t>
            </a:r>
          </a:p>
          <a:p>
            <a:pPr algn="just">
              <a:lnSpc>
                <a:spcPct val="150000"/>
              </a:lnSpc>
            </a:pPr>
            <a:r>
              <a:rPr lang="ro-RO" dirty="0" smtClean="0">
                <a:latin typeface="Arial" pitchFamily="34" charset="0"/>
                <a:cs typeface="Arial" pitchFamily="34" charset="0"/>
              </a:rPr>
              <a:t>A </a:t>
            </a:r>
            <a:r>
              <a:rPr lang="ro-RO" dirty="0">
                <a:latin typeface="Arial" pitchFamily="34" charset="0"/>
                <a:cs typeface="Arial" pitchFamily="34" charset="0"/>
              </a:rPr>
              <a:t>doua soluție, chiar dacă este mai costisitoare are mai multe avantaje deoarece prin intermediul invitaților speciali, activitatea se face cunoscută la nivelul întregii țări.</a:t>
            </a:r>
          </a:p>
          <a:p>
            <a:pPr algn="just">
              <a:lnSpc>
                <a:spcPct val="150000"/>
              </a:lnSpc>
              <a:buNone/>
            </a:pPr>
            <a:r>
              <a:rPr lang="ro-RO" dirty="0">
                <a:latin typeface="Arial" pitchFamily="34" charset="0"/>
                <a:cs typeface="Arial" pitchFamily="34" charset="0"/>
              </a:rPr>
              <a:t>				În cele din urmă vom opta pentru alegerea celei de-a doua soluție, pentru că are mai multe puncte tari și șsnse de reușita, față de prima</a:t>
            </a:r>
            <a:endParaRPr lang="en-US" dirty="0">
              <a:latin typeface="Arial" pitchFamily="34" charset="0"/>
              <a:cs typeface="Arial" pitchFamily="34" charset="0"/>
            </a:endParaRPr>
          </a:p>
        </p:txBody>
      </p:sp>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buNone/>
            </a:pPr>
            <a:r>
              <a:rPr lang="ro-RO" sz="1800" dirty="0">
                <a:latin typeface="Arial" pitchFamily="34" charset="0"/>
                <a:cs typeface="Arial" pitchFamily="34" charset="0"/>
              </a:rPr>
              <a:t>		</a:t>
            </a:r>
            <a:r>
              <a:rPr lang="ro-RO" sz="1600" dirty="0">
                <a:latin typeface="Arial" pitchFamily="34" charset="0"/>
                <a:cs typeface="Arial" pitchFamily="34" charset="0"/>
              </a:rPr>
              <a:t>Prin toate activităţile pe care noi le desfăşurăm i-am făcut atât pe copii cât și pe adulți să înţeleagă că mediul înconjurător este spaţiul vital al unei omeniri care împarte o locuinţă comună şi că protejând propriul nostru mediu îl protejăm şi pe cel al vecinului, iar  poluarea nu are graniţe, ea este dăunătoare atât pentru oameni, cât şi pentru natură.</a:t>
            </a:r>
          </a:p>
          <a:p>
            <a:pPr algn="just">
              <a:buNone/>
            </a:pPr>
            <a:r>
              <a:rPr lang="ro-RO" sz="1600" dirty="0">
                <a:latin typeface="Arial" pitchFamily="34" charset="0"/>
                <a:cs typeface="Arial" pitchFamily="34" charset="0"/>
              </a:rPr>
              <a:t>		În cele din urmă, considerăm că toți locuitorii orașului nostru, vor reuși sa-și cunoască mai bine drepturile și responsabilitațile pe care le au în legătură cu dezvoltarea unui mediu sănătos.</a:t>
            </a:r>
          </a:p>
          <a:p>
            <a:pPr algn="just">
              <a:buNone/>
            </a:pPr>
            <a:endParaRPr lang="ro-RO" sz="1800" b="1" i="1" dirty="0">
              <a:solidFill>
                <a:srgbClr val="00B050"/>
              </a:solidFill>
              <a:latin typeface="Arial" pitchFamily="34" charset="0"/>
              <a:cs typeface="Arial" pitchFamily="34" charset="0"/>
            </a:endParaRPr>
          </a:p>
          <a:p>
            <a:pPr algn="just">
              <a:buNone/>
            </a:pPr>
            <a:r>
              <a:rPr lang="ro-RO" sz="1800" b="1" dirty="0">
                <a:latin typeface="Arial" pitchFamily="34" charset="0"/>
                <a:cs typeface="Arial" pitchFamily="34" charset="0"/>
              </a:rPr>
              <a:t>MOTTO: </a:t>
            </a:r>
            <a:endParaRPr lang="en-US" sz="1800" b="1" dirty="0">
              <a:latin typeface="Arial" pitchFamily="34" charset="0"/>
              <a:cs typeface="Arial" pitchFamily="34" charset="0"/>
            </a:endParaRPr>
          </a:p>
          <a:p>
            <a:pPr algn="just">
              <a:buNone/>
            </a:pPr>
            <a:r>
              <a:rPr lang="ro-RO" sz="1800" b="1" dirty="0">
                <a:latin typeface="Arial" pitchFamily="34" charset="0"/>
                <a:cs typeface="Arial" pitchFamily="34" charset="0"/>
              </a:rPr>
              <a:t>“Pe copil îl educă tot ce îl înconjoară: câmpul, pădurea, râul, marea,munţii, rândunelele, cucul. Faceţi tot posibilul ca şi copiii dumneavoastră să iubească tot ce- i înconjoară, pentru că fără dragostea faţă de natură şi animale omul nu poate să simtă din plin, ceea ce numim, cu cel</a:t>
            </a:r>
            <a:r>
              <a:rPr lang="en-US" sz="1800" b="1" dirty="0">
                <a:latin typeface="Arial" pitchFamily="34" charset="0"/>
                <a:cs typeface="Arial" pitchFamily="34" charset="0"/>
              </a:rPr>
              <a:t> </a:t>
            </a:r>
            <a:r>
              <a:rPr lang="ro-RO" sz="1800" b="1" dirty="0">
                <a:latin typeface="Arial" pitchFamily="34" charset="0"/>
                <a:cs typeface="Arial" pitchFamily="34" charset="0"/>
              </a:rPr>
              <a:t>mai minunat dintre cuvinte- VIAŢA.”</a:t>
            </a:r>
          </a:p>
          <a:p>
            <a:pPr algn="r">
              <a:buNone/>
            </a:pPr>
            <a:r>
              <a:rPr lang="ro-RO" sz="1800" b="1" dirty="0">
                <a:latin typeface="Arial" pitchFamily="34" charset="0"/>
                <a:cs typeface="Arial" pitchFamily="34" charset="0"/>
              </a:rPr>
              <a:t>                                                    </a:t>
            </a:r>
            <a:r>
              <a:rPr lang="en-US" sz="1800" b="1" dirty="0">
                <a:latin typeface="Arial" pitchFamily="34" charset="0"/>
                <a:cs typeface="Arial" pitchFamily="34" charset="0"/>
              </a:rPr>
              <a:t>        </a:t>
            </a:r>
            <a:r>
              <a:rPr lang="ro-RO" sz="1800" b="1" dirty="0">
                <a:latin typeface="Arial" pitchFamily="34" charset="0"/>
                <a:cs typeface="Arial" pitchFamily="34" charset="0"/>
              </a:rPr>
              <a:t>C.Mihăiescu</a:t>
            </a:r>
          </a:p>
          <a:p>
            <a:pPr algn="just">
              <a:buNone/>
            </a:pPr>
            <a:endParaRPr lang="en-US" sz="1800" b="1" dirty="0">
              <a:latin typeface="Arial" pitchFamily="34" charset="0"/>
              <a:cs typeface="Arial" pitchFamily="34" charset="0"/>
            </a:endParaRPr>
          </a:p>
        </p:txBody>
      </p:sp>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09600"/>
            <a:ext cx="8229600" cy="5516563"/>
          </a:xfrm>
        </p:spPr>
        <p:txBody>
          <a:bodyPr/>
          <a:lstStyle/>
          <a:p>
            <a:pPr>
              <a:buNone/>
            </a:pPr>
            <a:r>
              <a:rPr lang="ro-RO" dirty="0"/>
              <a:t>Înainte:</a:t>
            </a:r>
          </a:p>
          <a:p>
            <a:pPr>
              <a:buNone/>
            </a:pPr>
            <a:endParaRPr lang="ro-RO" dirty="0"/>
          </a:p>
          <a:p>
            <a:pPr>
              <a:buNone/>
            </a:pPr>
            <a:endParaRPr lang="ro-RO" dirty="0"/>
          </a:p>
          <a:p>
            <a:pPr algn="ctr">
              <a:buNone/>
            </a:pPr>
            <a:endParaRPr lang="ro-RO" dirty="0"/>
          </a:p>
          <a:p>
            <a:pPr algn="ctr">
              <a:buNone/>
            </a:pPr>
            <a:r>
              <a:rPr lang="ro-RO" dirty="0"/>
              <a:t>                     După</a:t>
            </a:r>
            <a:r>
              <a:rPr lang="en-US" dirty="0"/>
              <a:t>:</a:t>
            </a:r>
          </a:p>
        </p:txBody>
      </p:sp>
      <p:pic>
        <p:nvPicPr>
          <p:cNvPr id="9" name="Picture 6" descr="foret052"/>
          <p:cNvPicPr>
            <a:picLocks noChangeAspect="1" noChangeArrowheads="1"/>
          </p:cNvPicPr>
          <p:nvPr/>
        </p:nvPicPr>
        <p:blipFill>
          <a:blip r:embed="rId2"/>
          <a:srcRect/>
          <a:stretch>
            <a:fillRect/>
          </a:stretch>
        </p:blipFill>
        <p:spPr>
          <a:xfrm>
            <a:off x="4879504" y="3598413"/>
            <a:ext cx="4177365" cy="3141726"/>
          </a:xfrm>
          <a:prstGeom prst="rect">
            <a:avLst/>
          </a:prstGeom>
          <a:gradFill rotWithShape="1">
            <a:gsLst>
              <a:gs pos="0">
                <a:srgbClr val="99FF66"/>
              </a:gs>
              <a:gs pos="50000">
                <a:srgbClr val="99FF66">
                  <a:gamma/>
                  <a:shade val="46275"/>
                  <a:invGamma/>
                </a:srgbClr>
              </a:gs>
              <a:gs pos="100000">
                <a:srgbClr val="99FF66"/>
              </a:gs>
            </a:gsLst>
            <a:lin ang="5400000" scaled="1"/>
          </a:gradFill>
          <a:ln/>
        </p:spPr>
      </p:pic>
      <p:pic>
        <p:nvPicPr>
          <p:cNvPr id="10" name="Picture 9" descr="poluarea-solului.jpg"/>
          <p:cNvPicPr>
            <a:picLocks noChangeAspect="1"/>
          </p:cNvPicPr>
          <p:nvPr/>
        </p:nvPicPr>
        <p:blipFill>
          <a:blip r:embed="rId3"/>
          <a:stretch>
            <a:fillRect/>
          </a:stretch>
        </p:blipFill>
        <p:spPr>
          <a:xfrm>
            <a:off x="228600" y="1143000"/>
            <a:ext cx="4267200" cy="2909104"/>
          </a:xfrm>
          <a:prstGeom prst="rect">
            <a:avLst/>
          </a:prstGeom>
        </p:spPr>
      </p:pic>
    </p:spTree>
  </p:cSld>
  <p:clrMapOvr>
    <a:masterClrMapping/>
  </p:clrMapOvr>
  <p:transition>
    <p:pull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0"/>
            <a:ext cx="7696201" cy="3880773"/>
          </a:xfrm>
        </p:spPr>
        <p:txBody>
          <a:bodyPr>
            <a:normAutofit/>
          </a:bodyPr>
          <a:lstStyle/>
          <a:p>
            <a:pPr marL="0" indent="0">
              <a:buNone/>
            </a:pPr>
            <a:r>
              <a:rPr lang="en-US" sz="3200" b="1" i="1" dirty="0" smtClean="0">
                <a:solidFill>
                  <a:srgbClr val="FF0000"/>
                </a:solidFill>
              </a:rPr>
              <a:t>COLEGIUL NATIONAL CUZA VODA HUSI</a:t>
            </a:r>
          </a:p>
          <a:p>
            <a:endParaRPr lang="en-US" dirty="0"/>
          </a:p>
          <a:p>
            <a:endParaRPr lang="en-US" dirty="0" smtClean="0"/>
          </a:p>
          <a:p>
            <a:pPr marL="0" indent="0" algn="ctr">
              <a:buNone/>
            </a:pPr>
            <a:r>
              <a:rPr lang="en-US" sz="3600" b="1" dirty="0" smtClean="0">
                <a:solidFill>
                  <a:schemeClr val="accent2">
                    <a:lumMod val="75000"/>
                  </a:schemeClr>
                </a:solidFill>
              </a:rPr>
              <a:t>PROIECT REALIZAT DE </a:t>
            </a:r>
          </a:p>
          <a:p>
            <a:pPr marL="0" indent="0" algn="ctr">
              <a:buNone/>
            </a:pPr>
            <a:r>
              <a:rPr lang="en-US" sz="3600" b="1" dirty="0" err="1" smtClean="0">
                <a:solidFill>
                  <a:schemeClr val="accent2">
                    <a:lumMod val="75000"/>
                  </a:schemeClr>
                </a:solidFill>
              </a:rPr>
              <a:t>Badea</a:t>
            </a:r>
            <a:r>
              <a:rPr lang="en-US" sz="3600" b="1" dirty="0" smtClean="0">
                <a:solidFill>
                  <a:schemeClr val="accent2">
                    <a:lumMod val="75000"/>
                  </a:schemeClr>
                </a:solidFill>
              </a:rPr>
              <a:t> </a:t>
            </a:r>
            <a:r>
              <a:rPr lang="en-US" sz="3600" b="1" dirty="0" err="1" smtClean="0">
                <a:solidFill>
                  <a:schemeClr val="accent2">
                    <a:lumMod val="75000"/>
                  </a:schemeClr>
                </a:solidFill>
              </a:rPr>
              <a:t>Melania</a:t>
            </a:r>
            <a:endParaRPr lang="en-US" sz="3600" b="1" dirty="0" smtClean="0">
              <a:solidFill>
                <a:schemeClr val="accent2">
                  <a:lumMod val="75000"/>
                </a:schemeClr>
              </a:solidFill>
            </a:endParaRPr>
          </a:p>
          <a:p>
            <a:pPr marL="0" indent="0" algn="ctr">
              <a:buNone/>
            </a:pPr>
            <a:r>
              <a:rPr lang="en-US" sz="3600" b="1" dirty="0" err="1" smtClean="0">
                <a:solidFill>
                  <a:schemeClr val="accent2">
                    <a:lumMod val="75000"/>
                  </a:schemeClr>
                </a:solidFill>
              </a:rPr>
              <a:t>Bejan</a:t>
            </a:r>
            <a:r>
              <a:rPr lang="en-US" sz="3600" b="1" dirty="0" smtClean="0">
                <a:solidFill>
                  <a:schemeClr val="accent2">
                    <a:lumMod val="75000"/>
                  </a:schemeClr>
                </a:solidFill>
              </a:rPr>
              <a:t> </a:t>
            </a:r>
            <a:r>
              <a:rPr lang="en-US" sz="3600" b="1" dirty="0" err="1" smtClean="0">
                <a:solidFill>
                  <a:schemeClr val="accent2">
                    <a:lumMod val="75000"/>
                  </a:schemeClr>
                </a:solidFill>
              </a:rPr>
              <a:t>Ioana</a:t>
            </a:r>
            <a:endParaRPr lang="en-US" sz="3600" b="1" dirty="0">
              <a:solidFill>
                <a:schemeClr val="accent2">
                  <a:lumMod val="75000"/>
                </a:schemeClr>
              </a:solidFill>
            </a:endParaRPr>
          </a:p>
        </p:txBody>
      </p:sp>
    </p:spTree>
    <p:extLst>
      <p:ext uri="{BB962C8B-B14F-4D97-AF65-F5344CB8AC3E}">
        <p14:creationId xmlns:p14="http://schemas.microsoft.com/office/powerpoint/2010/main" val="73368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7772400" cy="1600199"/>
          </a:xfrm>
        </p:spPr>
        <p:txBody>
          <a:bodyPr/>
          <a:lstStyle/>
          <a:p>
            <a:r>
              <a:rPr lang="en-US" b="1" dirty="0" smtClean="0"/>
              <a:t/>
            </a:r>
            <a:br>
              <a:rPr lang="en-US" b="1" dirty="0" smtClean="0"/>
            </a:br>
            <a:r>
              <a:rPr lang="en-US" b="1" dirty="0"/>
              <a:t/>
            </a:r>
            <a:br>
              <a:rPr lang="en-US" b="1" dirty="0"/>
            </a:br>
            <a:r>
              <a:rPr lang="en-US" b="1" dirty="0" smtClean="0"/>
              <a:t/>
            </a:r>
            <a:br>
              <a:rPr lang="en-US" b="1" dirty="0" smtClean="0"/>
            </a:br>
            <a:endParaRPr lang="en-US" b="1" dirty="0"/>
          </a:p>
        </p:txBody>
      </p:sp>
      <p:sp>
        <p:nvSpPr>
          <p:cNvPr id="3" name="Subtitle 2"/>
          <p:cNvSpPr>
            <a:spLocks noGrp="1"/>
          </p:cNvSpPr>
          <p:nvPr>
            <p:ph type="subTitle" idx="1"/>
          </p:nvPr>
        </p:nvSpPr>
        <p:spPr>
          <a:xfrm>
            <a:off x="457200" y="1447800"/>
            <a:ext cx="7467600" cy="3886200"/>
          </a:xfrm>
        </p:spPr>
        <p:txBody>
          <a:bodyPr>
            <a:normAutofit fontScale="62500" lnSpcReduction="20000"/>
          </a:bodyPr>
          <a:lstStyle/>
          <a:p>
            <a:pPr algn="just"/>
            <a:r>
              <a:rPr lang="ro-RO" sz="1600" dirty="0">
                <a:solidFill>
                  <a:schemeClr val="tx1"/>
                </a:solidFill>
                <a:latin typeface="Arial" pitchFamily="34" charset="0"/>
                <a:cs typeface="Arial" pitchFamily="34" charset="0"/>
              </a:rPr>
              <a:t>	</a:t>
            </a:r>
            <a:r>
              <a:rPr lang="ro-RO" sz="2900" dirty="0">
                <a:solidFill>
                  <a:schemeClr val="tx1"/>
                </a:solidFill>
                <a:latin typeface="Arial" pitchFamily="34" charset="0"/>
                <a:cs typeface="Arial" pitchFamily="34" charset="0"/>
              </a:rPr>
              <a:t>ART. 35 din </a:t>
            </a:r>
            <a:r>
              <a:rPr lang="en-US" sz="2900" dirty="0">
                <a:solidFill>
                  <a:schemeClr val="tx1"/>
                </a:solidFill>
                <a:latin typeface="Arial" pitchFamily="34" charset="0"/>
                <a:cs typeface="Arial" pitchFamily="34" charset="0"/>
              </a:rPr>
              <a:t>‘’</a:t>
            </a:r>
            <a:r>
              <a:rPr lang="ro-RO" sz="2900" dirty="0">
                <a:solidFill>
                  <a:schemeClr val="tx1"/>
                </a:solidFill>
                <a:latin typeface="Arial" pitchFamily="34" charset="0"/>
                <a:cs typeface="Arial" pitchFamily="34" charset="0"/>
              </a:rPr>
              <a:t>Constituția României</a:t>
            </a:r>
            <a:r>
              <a:rPr lang="en-US" sz="2900" dirty="0">
                <a:solidFill>
                  <a:schemeClr val="tx1"/>
                </a:solidFill>
                <a:latin typeface="Arial" pitchFamily="34" charset="0"/>
                <a:cs typeface="Arial" pitchFamily="34" charset="0"/>
              </a:rPr>
              <a:t>’’</a:t>
            </a:r>
            <a:r>
              <a:rPr lang="ro-RO" sz="2900" dirty="0">
                <a:solidFill>
                  <a:schemeClr val="tx1"/>
                </a:solidFill>
                <a:latin typeface="Arial" pitchFamily="34" charset="0"/>
                <a:cs typeface="Arial" pitchFamily="34" charset="0"/>
              </a:rPr>
              <a:t>, prevede următorul drept:   </a:t>
            </a:r>
            <a:r>
              <a:rPr lang="vi-VN" sz="2900" dirty="0">
                <a:solidFill>
                  <a:schemeClr val="tx1"/>
                </a:solidFill>
                <a:latin typeface="Arial" pitchFamily="34" charset="0"/>
                <a:cs typeface="Arial" pitchFamily="34" charset="0"/>
              </a:rPr>
              <a:t>Dreptul la mediu sănătos</a:t>
            </a:r>
            <a:r>
              <a:rPr lang="en-US" sz="2900" dirty="0">
                <a:solidFill>
                  <a:schemeClr val="tx1"/>
                </a:solidFill>
                <a:latin typeface="Arial" pitchFamily="34" charset="0"/>
                <a:cs typeface="Arial" pitchFamily="34" charset="0"/>
              </a:rPr>
              <a:t>:</a:t>
            </a:r>
            <a:endParaRPr lang="ro-RO" sz="2900" dirty="0">
              <a:solidFill>
                <a:schemeClr val="tx1"/>
              </a:solidFill>
              <a:latin typeface="Arial" pitchFamily="34" charset="0"/>
              <a:cs typeface="Arial" pitchFamily="34" charset="0"/>
            </a:endParaRPr>
          </a:p>
          <a:p>
            <a:pPr algn="just"/>
            <a:r>
              <a:rPr lang="vi-VN" sz="2900" dirty="0">
                <a:solidFill>
                  <a:schemeClr val="tx1"/>
                </a:solidFill>
                <a:latin typeface="Arial" pitchFamily="34" charset="0"/>
                <a:cs typeface="Arial" pitchFamily="34" charset="0"/>
              </a:rPr>
              <a:t>-</a:t>
            </a:r>
            <a:r>
              <a:rPr lang="ro-RO" sz="2900" dirty="0">
                <a:solidFill>
                  <a:schemeClr val="tx1"/>
                </a:solidFill>
                <a:latin typeface="Arial" pitchFamily="34" charset="0"/>
                <a:cs typeface="Arial" pitchFamily="34" charset="0"/>
              </a:rPr>
              <a:t> </a:t>
            </a:r>
            <a:r>
              <a:rPr lang="vi-VN" sz="2900" dirty="0">
                <a:solidFill>
                  <a:schemeClr val="tx1"/>
                </a:solidFill>
                <a:latin typeface="Arial" pitchFamily="34" charset="0"/>
                <a:cs typeface="Arial" pitchFamily="34" charset="0"/>
              </a:rPr>
              <a:t>Statul recunoaste dreptul oricărei persoane la un mediu inconjurător sănătos si echilibrat ecologic</a:t>
            </a:r>
            <a:r>
              <a:rPr lang="ro-RO" sz="2900" dirty="0">
                <a:solidFill>
                  <a:schemeClr val="tx1"/>
                </a:solidFill>
                <a:latin typeface="Arial" pitchFamily="34" charset="0"/>
                <a:cs typeface="Arial" pitchFamily="34" charset="0"/>
              </a:rPr>
              <a:t>.</a:t>
            </a:r>
          </a:p>
          <a:p>
            <a:pPr algn="just"/>
            <a:r>
              <a:rPr lang="vi-VN" sz="2900" dirty="0">
                <a:solidFill>
                  <a:schemeClr val="tx1"/>
                </a:solidFill>
                <a:latin typeface="Arial" pitchFamily="34" charset="0"/>
                <a:cs typeface="Arial" pitchFamily="34" charset="0"/>
              </a:rPr>
              <a:t>- </a:t>
            </a:r>
            <a:r>
              <a:rPr lang="ro-RO" sz="2900" dirty="0">
                <a:solidFill>
                  <a:schemeClr val="tx1"/>
                </a:solidFill>
                <a:latin typeface="Arial" pitchFamily="34" charset="0"/>
                <a:cs typeface="Arial" pitchFamily="34" charset="0"/>
              </a:rPr>
              <a:t> </a:t>
            </a:r>
            <a:r>
              <a:rPr lang="vi-VN" sz="2900" dirty="0">
                <a:solidFill>
                  <a:schemeClr val="tx1"/>
                </a:solidFill>
                <a:latin typeface="Arial" pitchFamily="34" charset="0"/>
                <a:cs typeface="Arial" pitchFamily="34" charset="0"/>
              </a:rPr>
              <a:t>Statul asigură cadrul legislativ pentru exercitarea acestui drept</a:t>
            </a:r>
            <a:r>
              <a:rPr lang="ro-RO" sz="2900" dirty="0">
                <a:solidFill>
                  <a:schemeClr val="tx1"/>
                </a:solidFill>
                <a:latin typeface="Arial" pitchFamily="34" charset="0"/>
                <a:cs typeface="Arial" pitchFamily="34" charset="0"/>
              </a:rPr>
              <a:t>.</a:t>
            </a:r>
          </a:p>
          <a:p>
            <a:pPr algn="just">
              <a:buFontTx/>
              <a:buChar char="-"/>
            </a:pPr>
            <a:r>
              <a:rPr lang="ro-RO" sz="2900" dirty="0">
                <a:solidFill>
                  <a:schemeClr val="tx1"/>
                </a:solidFill>
                <a:latin typeface="Arial" pitchFamily="34" charset="0"/>
                <a:cs typeface="Arial" pitchFamily="34" charset="0"/>
              </a:rPr>
              <a:t> </a:t>
            </a:r>
            <a:r>
              <a:rPr lang="vi-VN" sz="2900" dirty="0">
                <a:solidFill>
                  <a:schemeClr val="tx1"/>
                </a:solidFill>
                <a:latin typeface="Arial" pitchFamily="34" charset="0"/>
                <a:cs typeface="Arial" pitchFamily="34" charset="0"/>
              </a:rPr>
              <a:t>Persoanele fizice si juridice au indatorirea de a proteja si a ameliora mediul inconjurător.</a:t>
            </a:r>
            <a:endParaRPr lang="ro-RO" sz="2900" dirty="0">
              <a:solidFill>
                <a:schemeClr val="tx1"/>
              </a:solidFill>
              <a:latin typeface="Arial" pitchFamily="34" charset="0"/>
              <a:cs typeface="Arial" pitchFamily="34" charset="0"/>
            </a:endParaRPr>
          </a:p>
          <a:p>
            <a:pPr algn="just"/>
            <a:r>
              <a:rPr lang="ro-RO" sz="2900" dirty="0">
                <a:solidFill>
                  <a:schemeClr val="tx1"/>
                </a:solidFill>
                <a:latin typeface="Arial" pitchFamily="34" charset="0"/>
                <a:cs typeface="Arial" pitchFamily="34" charset="0"/>
              </a:rPr>
              <a:t>	Având în vedere tema acestui proiect, am ales să realizăm o prezentare legată de implicarea noastră în salvarea mediului încojurător, întrucat omul reprezintă parte intergrata a mediului.</a:t>
            </a:r>
            <a:r>
              <a:rPr lang="ro-RO" sz="2900" b="1" dirty="0">
                <a:solidFill>
                  <a:srgbClr val="006600"/>
                </a:solidFill>
                <a:latin typeface="Times New Roman" pitchFamily="18" charset="0"/>
                <a:cs typeface="Times New Roman" pitchFamily="18" charset="0"/>
              </a:rPr>
              <a:t> </a:t>
            </a:r>
            <a:r>
              <a:rPr lang="ro-RO" sz="2900" dirty="0">
                <a:solidFill>
                  <a:schemeClr val="tx1"/>
                </a:solidFill>
                <a:latin typeface="Arial" pitchFamily="34" charset="0"/>
                <a:cs typeface="Arial" pitchFamily="34" charset="0"/>
              </a:rPr>
              <a:t>Ecologiştii susţin că unul dintre principalii factori care contribuie la degradarea mediului este nivelul slab de cultură ecologică al populaţiei . Nu în zadar filosofii  antici afirmau că toate  relele provin din ignoranţă.</a:t>
            </a:r>
          </a:p>
          <a:p>
            <a:pPr algn="just"/>
            <a:endParaRPr lang="ro-RO" sz="2900" dirty="0">
              <a:solidFill>
                <a:schemeClr val="tx1"/>
              </a:solidFill>
              <a:latin typeface="Arial" pitchFamily="34" charset="0"/>
              <a:cs typeface="Arial" pitchFamily="34"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idx="1"/>
          </p:nvPr>
        </p:nvPicPr>
        <p:blipFill>
          <a:blip r:embed="rId2"/>
          <a:stretch>
            <a:fillRect/>
          </a:stretch>
        </p:blipFill>
        <p:spPr>
          <a:xfrm>
            <a:off x="4648200" y="609600"/>
            <a:ext cx="35052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oluarea-solului.jpg"/>
          <p:cNvPicPr>
            <a:picLocks noChangeAspect="1"/>
          </p:cNvPicPr>
          <p:nvPr/>
        </p:nvPicPr>
        <p:blipFill>
          <a:blip r:embed="rId3"/>
          <a:stretch>
            <a:fillRect/>
          </a:stretch>
        </p:blipFill>
        <p:spPr>
          <a:xfrm>
            <a:off x="914400" y="685800"/>
            <a:ext cx="3200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990600" y="3591340"/>
            <a:ext cx="7010400" cy="338554"/>
          </a:xfrm>
          <a:prstGeom prst="rect">
            <a:avLst/>
          </a:prstGeom>
        </p:spPr>
        <p:txBody>
          <a:bodyPr wrap="square">
            <a:spAutoFit/>
          </a:bodyPr>
          <a:lstStyle/>
          <a:p>
            <a:pPr algn="just"/>
            <a:r>
              <a:rPr lang="ro-RO" sz="1600" dirty="0">
                <a:latin typeface="Arial" pitchFamily="34" charset="0"/>
                <a:cs typeface="Arial" pitchFamily="34" charset="0"/>
              </a:rPr>
              <a:t>	</a:t>
            </a:r>
            <a:endParaRPr lang="en-US" sz="1600" dirty="0">
              <a:latin typeface="Arial" pitchFamily="34" charset="0"/>
              <a:cs typeface="Arial" pitchFamily="34" charset="0"/>
            </a:endParaRPr>
          </a:p>
        </p:txBody>
      </p:sp>
      <p:sp>
        <p:nvSpPr>
          <p:cNvPr id="8" name="Rectangle 7"/>
          <p:cNvSpPr/>
          <p:nvPr/>
        </p:nvSpPr>
        <p:spPr>
          <a:xfrm>
            <a:off x="1066800" y="3124200"/>
            <a:ext cx="7239000" cy="584775"/>
          </a:xfrm>
          <a:prstGeom prst="rect">
            <a:avLst/>
          </a:prstGeom>
        </p:spPr>
        <p:txBody>
          <a:bodyPr wrap="square">
            <a:spAutoFit/>
          </a:bodyPr>
          <a:lstStyle/>
          <a:p>
            <a:pPr algn="r"/>
            <a:endParaRPr lang="ro-RO" sz="1600" b="1" i="1" dirty="0">
              <a:solidFill>
                <a:srgbClr val="00B050"/>
              </a:solidFill>
              <a:latin typeface="Arial" pitchFamily="34" charset="0"/>
              <a:cs typeface="Arial" pitchFamily="34" charset="0"/>
            </a:endParaRPr>
          </a:p>
          <a:p>
            <a:pPr algn="r"/>
            <a:endParaRPr lang="ro-RO" sz="1600" b="1" i="1" dirty="0">
              <a:solidFill>
                <a:srgbClr val="00B050"/>
              </a:solidFill>
              <a:latin typeface="Arial" pitchFamily="34" charset="0"/>
              <a:cs typeface="Arial" pitchFamily="34" charset="0"/>
            </a:endParaRPr>
          </a:p>
        </p:txBody>
      </p:sp>
      <p:sp>
        <p:nvSpPr>
          <p:cNvPr id="9" name="Rectangle 8"/>
          <p:cNvSpPr/>
          <p:nvPr/>
        </p:nvSpPr>
        <p:spPr>
          <a:xfrm>
            <a:off x="990600" y="3352801"/>
            <a:ext cx="7467600" cy="2308324"/>
          </a:xfrm>
          <a:prstGeom prst="rect">
            <a:avLst/>
          </a:prstGeom>
        </p:spPr>
        <p:txBody>
          <a:bodyPr wrap="square">
            <a:spAutoFit/>
          </a:bodyPr>
          <a:lstStyle/>
          <a:p>
            <a:pPr algn="just"/>
            <a:r>
              <a:rPr lang="ro-RO" sz="1600" dirty="0">
                <a:latin typeface="Arial" pitchFamily="34" charset="0"/>
                <a:cs typeface="Arial" pitchFamily="34" charset="0"/>
              </a:rPr>
              <a:t>	Să nu uităm că educaţia ecologică este principala moştenire pe care o lăsăm urmaşilor nostri. Să facem un efort  mic  pentru  un scop nobil. Să fim mai buni  cu natura  pentru că astfel suntem mai  buni cu noi. Să ne unim astfel  şi să luăm atitudine  pentru a  trăi mai frumos , mai curat, mai bine. Unele acţiuni ale omului cum ar fi: defrişarea pădurilor, distrugerea vegetaţiei, transformarea unor trasee  turistice, a popasurilor în imense lăzi de gunoi, parcarea autoturismelor în locuri nepermise precum spaţiile verzi, infectarea  apelor prin spălarea autoturismelor cu detergenţi, duc la degradarea mediului, lucru care se răsfrânge direct asupra omului , asupra sănătăţii lui.</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algn="just">
              <a:lnSpc>
                <a:spcPct val="120000"/>
              </a:lnSpc>
              <a:buNone/>
            </a:pPr>
            <a:r>
              <a:rPr lang="ro-RO" dirty="0">
                <a:solidFill>
                  <a:schemeClr val="tx1"/>
                </a:solidFill>
                <a:latin typeface="Times New Roman" pitchFamily="18" charset="0"/>
                <a:cs typeface="Times New Roman" pitchFamily="18" charset="0"/>
              </a:rPr>
              <a:t>		</a:t>
            </a:r>
            <a:r>
              <a:rPr lang="en-US" sz="2300" dirty="0">
                <a:solidFill>
                  <a:schemeClr val="tx1"/>
                </a:solidFill>
                <a:latin typeface="Arial" pitchFamily="34" charset="0"/>
                <a:cs typeface="Arial" pitchFamily="34" charset="0"/>
              </a:rPr>
              <a:t>De </a:t>
            </a:r>
            <a:r>
              <a:rPr lang="en-US" sz="2300" dirty="0" err="1">
                <a:solidFill>
                  <a:schemeClr val="tx1"/>
                </a:solidFill>
                <a:latin typeface="Arial" pitchFamily="34" charset="0"/>
                <a:cs typeface="Arial" pitchFamily="34" charset="0"/>
              </a:rPr>
              <a:t>cele</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mai</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multe</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ori</a:t>
            </a:r>
            <a:r>
              <a:rPr lang="en-US" sz="2300" dirty="0">
                <a:solidFill>
                  <a:schemeClr val="tx1"/>
                </a:solidFill>
                <a:latin typeface="Arial" pitchFamily="34" charset="0"/>
                <a:cs typeface="Arial" pitchFamily="34" charset="0"/>
              </a:rPr>
              <a:t>, exist</a:t>
            </a:r>
            <a:r>
              <a:rPr lang="ro-RO" sz="2300" dirty="0">
                <a:solidFill>
                  <a:schemeClr val="tx1"/>
                </a:solidFill>
                <a:latin typeface="Arial" pitchFamily="34" charset="0"/>
                <a:cs typeface="Arial" pitchFamily="34" charset="0"/>
              </a:rPr>
              <a:t>ă sitiații în care comportamentul unor oameni nu demonstrează respect față de mediul natural.</a:t>
            </a:r>
            <a:r>
              <a:rPr lang="en-US" sz="2300" dirty="0">
                <a:solidFill>
                  <a:schemeClr val="tx1"/>
                </a:solidFill>
                <a:latin typeface="Arial" pitchFamily="34" charset="0"/>
                <a:cs typeface="Arial" pitchFamily="34" charset="0"/>
              </a:rPr>
              <a:t> </a:t>
            </a:r>
            <a:r>
              <a:rPr lang="ro-RO" sz="2300" dirty="0">
                <a:solidFill>
                  <a:schemeClr val="tx1"/>
                </a:solidFill>
                <a:latin typeface="Arial" pitchFamily="34" charset="0"/>
                <a:cs typeface="Arial" pitchFamily="34" charset="0"/>
              </a:rPr>
              <a:t>Poluarea</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deteriorea</a:t>
            </a:r>
            <a:r>
              <a:rPr lang="ro-RO" sz="2300" dirty="0">
                <a:solidFill>
                  <a:schemeClr val="tx1"/>
                </a:solidFill>
                <a:latin typeface="Arial" pitchFamily="34" charset="0"/>
                <a:cs typeface="Arial" pitchFamily="34" charset="0"/>
              </a:rPr>
              <a:t>ză şi reduce rezervele de apă curată. Unele tipuri de poluare, precum frunzele şi noroiul, sunt naturale şi inevitabile; altele sunt produse chiar de noi. Dacă vom avea mai multă grijă cu deşeurile vom putea recâştiga şi proteja apa dulce pentru anii următori. </a:t>
            </a:r>
            <a:endParaRPr lang="en-US" sz="2300" dirty="0">
              <a:solidFill>
                <a:schemeClr val="tx1"/>
              </a:solidFill>
              <a:latin typeface="Arial" pitchFamily="34" charset="0"/>
              <a:cs typeface="Arial" pitchFamily="34" charset="0"/>
            </a:endParaRPr>
          </a:p>
          <a:p>
            <a:pPr algn="just">
              <a:lnSpc>
                <a:spcPct val="120000"/>
              </a:lnSpc>
              <a:buNone/>
            </a:pPr>
            <a:r>
              <a:rPr lang="en-US" sz="2300" dirty="0">
                <a:solidFill>
                  <a:schemeClr val="tx1"/>
                </a:solidFill>
                <a:latin typeface="Arial" pitchFamily="34" charset="0"/>
                <a:cs typeface="Arial" pitchFamily="34" charset="0"/>
              </a:rPr>
              <a:t>	</a:t>
            </a:r>
            <a:r>
              <a:rPr lang="ro-RO" sz="2300" dirty="0">
                <a:solidFill>
                  <a:schemeClr val="tx1"/>
                </a:solidFill>
                <a:latin typeface="Arial" pitchFamily="34" charset="0"/>
                <a:cs typeface="Arial" pitchFamily="34" charset="0"/>
              </a:rPr>
              <a:t>	</a:t>
            </a:r>
            <a:r>
              <a:rPr lang="vi-VN" sz="2300" dirty="0">
                <a:solidFill>
                  <a:schemeClr val="tx1"/>
                </a:solidFill>
                <a:latin typeface="Arial" pitchFamily="34" charset="0"/>
                <a:cs typeface="Arial" pitchFamily="34" charset="0"/>
              </a:rPr>
              <a:t>Aerul curat este esenţial pentru sănătatea noastră. Poluarea aerului este cauzată de industrie, de transport, de sistemele energetice, de agricultură, dar şi de fiecare dintre noi.  Studiile arată că poluarea aerului, cauzată de activităţile industriale şi de traficul rutier, are un impact semnificativ asupra stării de sănătate a populaţiei, mai ales pentru persoanele care locuiesc în zonele urbane, adică pentru aproape 80% dintre europeni. Aerul poluat este cauza unor numeroase tipuri de alergii şi a unor probleme respiratorii grave, precum astmul.</a:t>
            </a:r>
            <a:endParaRPr lang="en-US" sz="2300" dirty="0">
              <a:solidFill>
                <a:schemeClr val="tx1"/>
              </a:solidFill>
              <a:latin typeface="Arial" pitchFamily="34" charset="0"/>
              <a:cs typeface="Arial" pitchFamily="34" charset="0"/>
            </a:endParaRPr>
          </a:p>
          <a:p>
            <a:pPr algn="just">
              <a:lnSpc>
                <a:spcPct val="120000"/>
              </a:lnSpc>
              <a:buNone/>
            </a:pPr>
            <a:r>
              <a:rPr lang="ro-RO" sz="2300" dirty="0">
                <a:solidFill>
                  <a:schemeClr val="tx1"/>
                </a:solidFill>
                <a:latin typeface="Arial" pitchFamily="34" charset="0"/>
                <a:cs typeface="Arial" pitchFamily="34" charset="0"/>
              </a:rPr>
              <a:t>		P</a:t>
            </a:r>
            <a:r>
              <a:rPr lang="vi-VN" sz="2300" dirty="0">
                <a:solidFill>
                  <a:schemeClr val="tx1"/>
                </a:solidFill>
                <a:latin typeface="Arial" pitchFamily="34" charset="0"/>
                <a:cs typeface="Arial" pitchFamily="34" charset="0"/>
              </a:rPr>
              <a:t>rincipalele substanţe care poluează solul sunt hidrocarburile,metalele grele, erbicide, pesticide</a:t>
            </a:r>
            <a:r>
              <a:rPr lang="en-US" sz="2300" dirty="0">
                <a:solidFill>
                  <a:schemeClr val="tx1"/>
                </a:solidFill>
                <a:latin typeface="Arial" pitchFamily="34" charset="0"/>
                <a:cs typeface="Arial" pitchFamily="34" charset="0"/>
              </a:rPr>
              <a:t>le</a:t>
            </a:r>
            <a:r>
              <a:rPr lang="vi-VN" sz="2300" dirty="0">
                <a:solidFill>
                  <a:schemeClr val="tx1"/>
                </a:solidFill>
                <a:latin typeface="Arial" pitchFamily="34" charset="0"/>
                <a:cs typeface="Arial" pitchFamily="34" charset="0"/>
              </a:rPr>
              <a:t>.</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Pe</a:t>
            </a:r>
            <a:r>
              <a:rPr lang="en-US" sz="2300" dirty="0">
                <a:solidFill>
                  <a:schemeClr val="tx1"/>
                </a:solidFill>
                <a:latin typeface="Arial" pitchFamily="34" charset="0"/>
                <a:cs typeface="Arial" pitchFamily="34" charset="0"/>
              </a:rPr>
              <a:t> sol se </a:t>
            </a:r>
            <a:r>
              <a:rPr lang="en-US" sz="2300" dirty="0" err="1">
                <a:solidFill>
                  <a:schemeClr val="tx1"/>
                </a:solidFill>
                <a:latin typeface="Arial" pitchFamily="34" charset="0"/>
                <a:cs typeface="Arial" pitchFamily="34" charset="0"/>
              </a:rPr>
              <a:t>aduna</a:t>
            </a:r>
            <a:r>
              <a:rPr lang="en-US" sz="2300" dirty="0">
                <a:solidFill>
                  <a:schemeClr val="tx1"/>
                </a:solidFill>
                <a:latin typeface="Arial" pitchFamily="34" charset="0"/>
                <a:cs typeface="Arial" pitchFamily="34" charset="0"/>
              </a:rPr>
              <a:t> in </a:t>
            </a:r>
            <a:r>
              <a:rPr lang="en-US" sz="2300" dirty="0" err="1">
                <a:solidFill>
                  <a:schemeClr val="tx1"/>
                </a:solidFill>
                <a:latin typeface="Arial" pitchFamily="34" charset="0"/>
                <a:cs typeface="Arial" pitchFamily="34" charset="0"/>
              </a:rPr>
              <a:t>cantitati</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uriase</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gunoaie</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provenite</a:t>
            </a:r>
            <a:r>
              <a:rPr lang="en-US" sz="2300" dirty="0">
                <a:solidFill>
                  <a:schemeClr val="tx1"/>
                </a:solidFill>
                <a:latin typeface="Arial" pitchFamily="34" charset="0"/>
                <a:cs typeface="Arial" pitchFamily="34" charset="0"/>
              </a:rPr>
              <a:t> din </a:t>
            </a:r>
            <a:r>
              <a:rPr lang="en-US" sz="2300" dirty="0" err="1">
                <a:solidFill>
                  <a:schemeClr val="tx1"/>
                </a:solidFill>
                <a:latin typeface="Arial" pitchFamily="34" charset="0"/>
                <a:cs typeface="Arial" pitchFamily="34" charset="0"/>
              </a:rPr>
              <a:t>orase</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sau</a:t>
            </a:r>
            <a:r>
              <a:rPr lang="en-US" sz="2300" dirty="0">
                <a:solidFill>
                  <a:schemeClr val="tx1"/>
                </a:solidFill>
                <a:latin typeface="Arial" pitchFamily="34" charset="0"/>
                <a:cs typeface="Arial" pitchFamily="34" charset="0"/>
              </a:rPr>
              <a:t> din </a:t>
            </a:r>
            <a:r>
              <a:rPr lang="en-US" sz="2300" dirty="0" err="1">
                <a:solidFill>
                  <a:schemeClr val="tx1"/>
                </a:solidFill>
                <a:latin typeface="Arial" pitchFamily="34" charset="0"/>
                <a:cs typeface="Arial" pitchFamily="34" charset="0"/>
              </a:rPr>
              <a:t>deseuri</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industriale</a:t>
            </a:r>
            <a:r>
              <a:rPr lang="en-US" sz="2300" dirty="0">
                <a:solidFill>
                  <a:schemeClr val="tx1"/>
                </a:solidFill>
                <a:latin typeface="Arial" pitchFamily="34" charset="0"/>
                <a:cs typeface="Arial" pitchFamily="34" charset="0"/>
              </a:rPr>
              <a:t>, care </a:t>
            </a:r>
            <a:r>
              <a:rPr lang="en-US" sz="2300" dirty="0" err="1">
                <a:solidFill>
                  <a:schemeClr val="tx1"/>
                </a:solidFill>
                <a:latin typeface="Arial" pitchFamily="34" charset="0"/>
                <a:cs typeface="Arial" pitchFamily="34" charset="0"/>
              </a:rPr>
              <a:t>ajung</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uneori</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sa</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aiba</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consecinte</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directe</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asupra</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asezarilor</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omenesti</a:t>
            </a:r>
            <a:r>
              <a:rPr lang="en-US" sz="2300" dirty="0">
                <a:solidFill>
                  <a:schemeClr val="tx1"/>
                </a:solidFill>
                <a:latin typeface="Arial" pitchFamily="34" charset="0"/>
                <a:cs typeface="Arial" pitchFamily="34" charset="0"/>
              </a:rPr>
              <a:t> .</a:t>
            </a:r>
          </a:p>
          <a:p>
            <a:pPr algn="just">
              <a:lnSpc>
                <a:spcPct val="120000"/>
              </a:lnSpc>
              <a:buNone/>
            </a:pPr>
            <a:r>
              <a:rPr lang="en-US" sz="2300" dirty="0">
                <a:solidFill>
                  <a:schemeClr val="tx1"/>
                </a:solidFill>
                <a:latin typeface="Arial" pitchFamily="34" charset="0"/>
                <a:cs typeface="Arial" pitchFamily="34" charset="0"/>
              </a:rPr>
              <a:t>      </a:t>
            </a:r>
            <a:r>
              <a:rPr lang="ro-RO" sz="2300" dirty="0">
                <a:solidFill>
                  <a:schemeClr val="tx1"/>
                </a:solidFill>
                <a:latin typeface="Arial" pitchFamily="34" charset="0"/>
                <a:cs typeface="Arial" pitchFamily="34" charset="0"/>
              </a:rPr>
              <a:t>	</a:t>
            </a:r>
            <a:r>
              <a:rPr lang="en-US" sz="2300" dirty="0">
                <a:solidFill>
                  <a:schemeClr val="tx1"/>
                </a:solidFill>
                <a:latin typeface="Arial" pitchFamily="34" charset="0"/>
                <a:cs typeface="Arial" pitchFamily="34" charset="0"/>
              </a:rPr>
              <a:t> </a:t>
            </a:r>
            <a:r>
              <a:rPr lang="vi-VN" sz="2300" dirty="0">
                <a:solidFill>
                  <a:schemeClr val="tx1"/>
                </a:solidFill>
                <a:latin typeface="Arial" pitchFamily="34" charset="0"/>
                <a:cs typeface="Arial" pitchFamily="34" charset="0"/>
              </a:rPr>
              <a:t>În mediile industriale, o sursă importantă de poluare acustică o reprezintă</a:t>
            </a:r>
            <a:r>
              <a:rPr lang="ro-RO" sz="2300" dirty="0">
                <a:solidFill>
                  <a:schemeClr val="tx1"/>
                </a:solidFill>
                <a:latin typeface="Arial" pitchFamily="34" charset="0"/>
                <a:cs typeface="Arial" pitchFamily="34" charset="0"/>
              </a:rPr>
              <a:t> </a:t>
            </a:r>
            <a:r>
              <a:rPr lang="vi-VN" sz="2300" dirty="0">
                <a:solidFill>
                  <a:schemeClr val="tx1"/>
                </a:solidFill>
                <a:latin typeface="Arial" pitchFamily="34" charset="0"/>
                <a:cs typeface="Arial" pitchFamily="34" charset="0"/>
              </a:rPr>
              <a:t>țevile prin care circulă gazele, vaporii sau lichidele, acestea reprezentând adeseori un risc grav pentru sănătatea și siguranța muncitorilor</a:t>
            </a:r>
            <a:r>
              <a:rPr lang="en-US" sz="2300" dirty="0">
                <a:solidFill>
                  <a:schemeClr val="tx1"/>
                </a:solidFill>
                <a:latin typeface="Arial" pitchFamily="34" charset="0"/>
                <a:cs typeface="Arial" pitchFamily="34" charset="0"/>
              </a:rPr>
              <a:t>.</a:t>
            </a:r>
            <a:endParaRPr lang="vi-VN" sz="2300" dirty="0">
              <a:solidFill>
                <a:schemeClr val="tx1"/>
              </a:solidFill>
              <a:latin typeface="Arial" pitchFamily="34" charset="0"/>
              <a:cs typeface="Arial" pitchFamily="34" charset="0"/>
            </a:endParaRPr>
          </a:p>
          <a:p>
            <a:pPr algn="just">
              <a:lnSpc>
                <a:spcPct val="120000"/>
              </a:lnSpc>
            </a:pPr>
            <a:endParaRPr lang="en-US" sz="2300" dirty="0">
              <a:latin typeface="Arial" pitchFamily="34" charset="0"/>
              <a:cs typeface="Arial" pitchFamily="34"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lnSpc>
                <a:spcPct val="110000"/>
              </a:lnSpc>
              <a:buNone/>
            </a:pPr>
            <a:r>
              <a:rPr lang="ro-RO" sz="1600" dirty="0">
                <a:latin typeface="Arial" pitchFamily="34" charset="0"/>
                <a:cs typeface="Arial" pitchFamily="34" charset="0"/>
              </a:rPr>
              <a:t>		</a:t>
            </a:r>
            <a:endParaRPr lang="en-US" sz="1600" dirty="0">
              <a:latin typeface="Arial" pitchFamily="34" charset="0"/>
              <a:cs typeface="Arial" pitchFamily="34" charset="0"/>
            </a:endParaRPr>
          </a:p>
          <a:p>
            <a:pPr algn="just">
              <a:lnSpc>
                <a:spcPct val="110000"/>
              </a:lnSpc>
              <a:buNone/>
            </a:pPr>
            <a:r>
              <a:rPr lang="en-US" sz="1600" dirty="0">
                <a:latin typeface="Arial" pitchFamily="34" charset="0"/>
                <a:cs typeface="Arial" pitchFamily="34" charset="0"/>
              </a:rPr>
              <a:t>		</a:t>
            </a:r>
            <a:r>
              <a:rPr lang="ro-RO" sz="1600" dirty="0">
                <a:latin typeface="Arial" pitchFamily="34" charset="0"/>
                <a:cs typeface="Arial" pitchFamily="34" charset="0"/>
              </a:rPr>
              <a:t>Un caz concret, l-am întâlnim în orașul în care locuim, când într-o zi de week</a:t>
            </a:r>
            <a:r>
              <a:rPr lang="en-US" sz="1600" dirty="0">
                <a:latin typeface="Arial" pitchFamily="34" charset="0"/>
                <a:cs typeface="Arial" pitchFamily="34" charset="0"/>
              </a:rPr>
              <a:t>-</a:t>
            </a:r>
            <a:r>
              <a:rPr lang="ro-RO" sz="1600" dirty="0">
                <a:latin typeface="Arial" pitchFamily="34" charset="0"/>
                <a:cs typeface="Arial" pitchFamily="34" charset="0"/>
              </a:rPr>
              <a:t>end, doamna profesoară de biologie a hotărât organizarea unei excursii, cu clasa, la pădure. Ajunși în locul propus, din cauza prea multor gunoie aruncate la înâmplare, nu am avut loc unde să ne stabilim și să ne desfășurăm activitatea. Cu greu am găsit un loc potrivit, această problemă punându-ne câteva semne de întrebare. În următoarea zi, la ora de cultură civiă i-am propus domnei profesoare găsirea unor soluții de îndepărtare a acestor probleme des întâlnite și care afectează mediul înconjurator. Doamna profesoară ne-a împărțit în două tabere, fiecare având la dizpoziție o săptămână pentru găsirea unei soluții de înlăturare a acestei probleme.</a:t>
            </a:r>
          </a:p>
          <a:p>
            <a:pPr algn="just">
              <a:lnSpc>
                <a:spcPct val="110000"/>
              </a:lnSpc>
              <a:buNone/>
            </a:pPr>
            <a:r>
              <a:rPr lang="ro-RO" sz="1600" dirty="0">
                <a:latin typeface="Arial" pitchFamily="34" charset="0"/>
                <a:cs typeface="Arial" pitchFamily="34" charset="0"/>
              </a:rPr>
              <a:t>		</a:t>
            </a:r>
            <a:endParaRPr lang="en-US" sz="1600" dirty="0">
              <a:latin typeface="Arial" pitchFamily="34" charset="0"/>
              <a:cs typeface="Arial" pitchFamily="34" charset="0"/>
            </a:endParaRPr>
          </a:p>
        </p:txBody>
      </p:sp>
      <p:sp>
        <p:nvSpPr>
          <p:cNvPr id="4" name="AutoShape 9" descr="voollll"/>
          <p:cNvSpPr>
            <a:spLocks noChangeArrowheads="1"/>
          </p:cNvSpPr>
          <p:nvPr/>
        </p:nvSpPr>
        <p:spPr bwMode="auto">
          <a:xfrm>
            <a:off x="533400" y="3352800"/>
            <a:ext cx="3810000" cy="2667000"/>
          </a:xfrm>
          <a:prstGeom prst="flowChartProcess">
            <a:avLst/>
          </a:prstGeom>
          <a:blipFill dpi="0" rotWithShape="1">
            <a:blip r:embed="rId2"/>
            <a:srcRect/>
            <a:stretch>
              <a:fillRect/>
            </a:stretch>
          </a:blipFill>
          <a:ln w="9525" algn="ctr">
            <a:solidFill>
              <a:srgbClr val="FFFFFF"/>
            </a:solidFill>
            <a:miter lim="800000"/>
            <a:headEnd/>
            <a:tailEnd/>
          </a:ln>
          <a:effectLst/>
        </p:spPr>
        <p:txBody>
          <a:bodyPr wrap="none" anchor="ctr"/>
          <a:lstStyle/>
          <a:p>
            <a:endParaRPr lang="en-US"/>
          </a:p>
        </p:txBody>
      </p:sp>
      <p:sp>
        <p:nvSpPr>
          <p:cNvPr id="5" name="AutoShape 8" descr="voo"/>
          <p:cNvSpPr>
            <a:spLocks noChangeArrowheads="1"/>
          </p:cNvSpPr>
          <p:nvPr/>
        </p:nvSpPr>
        <p:spPr bwMode="auto">
          <a:xfrm>
            <a:off x="5181600" y="3352800"/>
            <a:ext cx="3505200" cy="2743200"/>
          </a:xfrm>
          <a:prstGeom prst="flowChartProcess">
            <a:avLst/>
          </a:prstGeom>
          <a:blipFill dpi="0" rotWithShape="1">
            <a:blip r:embed="rId3" cstate="print"/>
            <a:srcRect/>
            <a:stretch>
              <a:fillRect/>
            </a:stretch>
          </a:blipFill>
          <a:ln w="9525" algn="ctr">
            <a:solidFill>
              <a:srgbClr val="FFFFFF"/>
            </a:solidFill>
            <a:miter lim="800000"/>
            <a:headEnd/>
            <a:tailEnd/>
          </a:ln>
          <a:effectLst/>
        </p:spPr>
        <p:txBody>
          <a:bodyPr wrap="none" anchor="ctr"/>
          <a:lstStyle/>
          <a:p>
            <a:endParaRPr lang="en-US"/>
          </a:p>
        </p:txBody>
      </p:sp>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533400"/>
            <a:ext cx="7391400" cy="5078313"/>
          </a:xfrm>
          <a:prstGeom prst="rect">
            <a:avLst/>
          </a:prstGeom>
        </p:spPr>
        <p:txBody>
          <a:bodyPr wrap="square">
            <a:spAutoFit/>
          </a:bodyPr>
          <a:lstStyle/>
          <a:p>
            <a:pPr algn="just">
              <a:lnSpc>
                <a:spcPct val="150000"/>
              </a:lnSpc>
              <a:buNone/>
            </a:pPr>
            <a:r>
              <a:rPr lang="ro-RO" dirty="0">
                <a:latin typeface="Arial" pitchFamily="34" charset="0"/>
                <a:cs typeface="Arial" pitchFamily="34" charset="0"/>
              </a:rPr>
              <a:t>	În opinia noastră, cauzele care generează poluarea mediului sunt următoarele:</a:t>
            </a:r>
          </a:p>
          <a:p>
            <a:pPr algn="just">
              <a:lnSpc>
                <a:spcPct val="150000"/>
              </a:lnSpc>
              <a:buNone/>
            </a:pPr>
            <a:r>
              <a:rPr lang="ro-RO" dirty="0">
                <a:latin typeface="Arial" pitchFamily="34" charset="0"/>
                <a:cs typeface="Arial" pitchFamily="34" charset="0"/>
              </a:rPr>
              <a:t>- </a:t>
            </a:r>
            <a:r>
              <a:rPr lang="en-US" dirty="0">
                <a:latin typeface="Arial" pitchFamily="34" charset="0"/>
                <a:cs typeface="Arial" pitchFamily="34" charset="0"/>
              </a:rPr>
              <a:t>c</a:t>
            </a:r>
            <a:r>
              <a:rPr lang="ro-RO" dirty="0">
                <a:latin typeface="Arial" pitchFamily="34" charset="0"/>
                <a:cs typeface="Arial" pitchFamily="34" charset="0"/>
              </a:rPr>
              <a:t>limatul intelectual cu potențial scăzut</a:t>
            </a:r>
            <a:r>
              <a:rPr lang="en-US" dirty="0">
                <a:latin typeface="Arial" pitchFamily="34" charset="0"/>
                <a:cs typeface="Arial" pitchFamily="34" charset="0"/>
              </a:rPr>
              <a:t>;</a:t>
            </a:r>
            <a:endParaRPr lang="ro-RO" dirty="0">
              <a:latin typeface="Arial" pitchFamily="34" charset="0"/>
              <a:cs typeface="Arial" pitchFamily="34" charset="0"/>
            </a:endParaRPr>
          </a:p>
          <a:p>
            <a:pPr algn="just">
              <a:lnSpc>
                <a:spcPct val="150000"/>
              </a:lnSpc>
              <a:buNone/>
            </a:pPr>
            <a:r>
              <a:rPr lang="en-US" dirty="0">
                <a:latin typeface="Arial" pitchFamily="34" charset="0"/>
                <a:cs typeface="Arial" pitchFamily="34" charset="0"/>
              </a:rPr>
              <a:t>-</a:t>
            </a:r>
            <a:r>
              <a:rPr lang="ro-RO" dirty="0">
                <a:latin typeface="Arial" pitchFamily="34" charset="0"/>
                <a:cs typeface="Arial" pitchFamily="34" charset="0"/>
              </a:rPr>
              <a:t> </a:t>
            </a:r>
            <a:r>
              <a:rPr lang="en-US" dirty="0">
                <a:latin typeface="Arial" pitchFamily="34" charset="0"/>
                <a:cs typeface="Arial" pitchFamily="34" charset="0"/>
              </a:rPr>
              <a:t>n</a:t>
            </a:r>
            <a:r>
              <a:rPr lang="ro-RO" dirty="0">
                <a:latin typeface="Arial" pitchFamily="34" charset="0"/>
                <a:cs typeface="Arial" pitchFamily="34" charset="0"/>
              </a:rPr>
              <a:t>u se cun</a:t>
            </a:r>
            <a:r>
              <a:rPr lang="en-US" dirty="0">
                <a:latin typeface="Arial" pitchFamily="34" charset="0"/>
                <a:cs typeface="Arial" pitchFamily="34" charset="0"/>
              </a:rPr>
              <a:t>o</a:t>
            </a:r>
            <a:r>
              <a:rPr lang="ro-RO" dirty="0">
                <a:latin typeface="Arial" pitchFamily="34" charset="0"/>
                <a:cs typeface="Arial" pitchFamily="34" charset="0"/>
              </a:rPr>
              <a:t>sc riscurile când mediul este poluat și nu</a:t>
            </a:r>
            <a:r>
              <a:rPr lang="en-US" dirty="0">
                <a:latin typeface="Arial" pitchFamily="34" charset="0"/>
                <a:cs typeface="Arial" pitchFamily="34" charset="0"/>
              </a:rPr>
              <a:t> </a:t>
            </a:r>
            <a:r>
              <a:rPr lang="en-US" dirty="0" err="1">
                <a:latin typeface="Arial" pitchFamily="34" charset="0"/>
                <a:cs typeface="Arial" pitchFamily="34" charset="0"/>
              </a:rPr>
              <a:t>dezvolt</a:t>
            </a:r>
            <a:r>
              <a:rPr lang="ro-RO" dirty="0">
                <a:latin typeface="Arial" pitchFamily="34" charset="0"/>
                <a:cs typeface="Arial" pitchFamily="34" charset="0"/>
              </a:rPr>
              <a:t>ă se respectă față de mediul natural;</a:t>
            </a:r>
          </a:p>
          <a:p>
            <a:pPr algn="just">
              <a:lnSpc>
                <a:spcPct val="150000"/>
              </a:lnSpc>
              <a:buNone/>
            </a:pPr>
            <a:r>
              <a:rPr lang="en-US" dirty="0">
                <a:latin typeface="Arial" pitchFamily="34" charset="0"/>
                <a:cs typeface="Arial" pitchFamily="34" charset="0"/>
              </a:rPr>
              <a:t>-</a:t>
            </a:r>
            <a:r>
              <a:rPr lang="ro-RO" dirty="0">
                <a:latin typeface="Arial" pitchFamily="34" charset="0"/>
                <a:cs typeface="Arial" pitchFamily="34" charset="0"/>
              </a:rPr>
              <a:t> </a:t>
            </a:r>
            <a:r>
              <a:rPr lang="en-US" dirty="0">
                <a:latin typeface="Arial" pitchFamily="34" charset="0"/>
                <a:cs typeface="Arial" pitchFamily="34" charset="0"/>
              </a:rPr>
              <a:t>c</a:t>
            </a:r>
            <a:r>
              <a:rPr lang="ro-RO" dirty="0">
                <a:latin typeface="Arial" pitchFamily="34" charset="0"/>
                <a:cs typeface="Arial" pitchFamily="34" charset="0"/>
              </a:rPr>
              <a:t>u se cunosc documentele ce prevăd aceste drepturi legate de poluare</a:t>
            </a:r>
            <a:r>
              <a:rPr lang="en-US" dirty="0">
                <a:latin typeface="Arial" pitchFamily="34" charset="0"/>
                <a:cs typeface="Arial" pitchFamily="34" charset="0"/>
              </a:rPr>
              <a:t>;</a:t>
            </a:r>
            <a:endParaRPr lang="ro-RO" dirty="0">
              <a:latin typeface="Arial" pitchFamily="34" charset="0"/>
              <a:cs typeface="Arial" pitchFamily="34" charset="0"/>
            </a:endParaRPr>
          </a:p>
          <a:p>
            <a:pPr algn="just">
              <a:lnSpc>
                <a:spcPct val="150000"/>
              </a:lnSpc>
              <a:buNone/>
            </a:pPr>
            <a:r>
              <a:rPr lang="en-US" dirty="0">
                <a:latin typeface="Arial" pitchFamily="34" charset="0"/>
                <a:cs typeface="Arial" pitchFamily="34" charset="0"/>
              </a:rPr>
              <a:t>-</a:t>
            </a:r>
            <a:r>
              <a:rPr lang="ro-RO" dirty="0">
                <a:latin typeface="Arial" pitchFamily="34" charset="0"/>
                <a:cs typeface="Arial" pitchFamily="34" charset="0"/>
              </a:rPr>
              <a:t> </a:t>
            </a:r>
            <a:r>
              <a:rPr lang="en-US" dirty="0">
                <a:latin typeface="Arial" pitchFamily="34" charset="0"/>
                <a:cs typeface="Arial" pitchFamily="34" charset="0"/>
              </a:rPr>
              <a:t>l</a:t>
            </a:r>
            <a:r>
              <a:rPr lang="ro-RO" dirty="0">
                <a:latin typeface="Arial" pitchFamily="34" charset="0"/>
                <a:cs typeface="Arial" pitchFamily="34" charset="0"/>
              </a:rPr>
              <a:t>ipsa de educatie primită atât în cadrul familiei cat și in mediul școlar (Şcoala îm</a:t>
            </a:r>
            <a:r>
              <a:rPr lang="en-US" dirty="0">
                <a:latin typeface="Arial" pitchFamily="34" charset="0"/>
                <a:cs typeface="Arial" pitchFamily="34" charset="0"/>
              </a:rPr>
              <a:t>p</a:t>
            </a:r>
            <a:r>
              <a:rPr lang="ro-RO" dirty="0">
                <a:latin typeface="Arial" pitchFamily="34" charset="0"/>
                <a:cs typeface="Arial" pitchFamily="34" charset="0"/>
              </a:rPr>
              <a:t>reună  cu părinţii sunt cei cărora le revine rolul de a educa tânăra generaţie în spiritul mediului ambiant , de a-i învăţa pe copii să iubească natura, sa-i pătrundă tainele şi să o protejeze, să urmărescă formarea şi dezvoltarea conştiinţei ecologice a copiilor)</a:t>
            </a:r>
            <a:r>
              <a:rPr lang="en-US" dirty="0">
                <a:latin typeface="Arial" pitchFamily="34" charset="0"/>
                <a:cs typeface="Arial" pitchFamily="34" charset="0"/>
              </a:rPr>
              <a:t>.</a:t>
            </a:r>
          </a:p>
        </p:txBody>
      </p:sp>
    </p:spTree>
  </p:cSld>
  <p:clrMapOvr>
    <a:masterClrMapping/>
  </p:clrMapOvr>
  <p:transition>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1800" b="1" dirty="0">
                <a:latin typeface="Arial" pitchFamily="34" charset="0"/>
                <a:cs typeface="Arial" pitchFamily="34" charset="0"/>
              </a:rPr>
              <a:t>	</a:t>
            </a:r>
            <a:r>
              <a:rPr lang="ro-RO" sz="1800" b="1" dirty="0">
                <a:latin typeface="Arial" pitchFamily="34" charset="0"/>
                <a:cs typeface="Arial" pitchFamily="34" charset="0"/>
              </a:rPr>
              <a:t>Drepturile încălcate sunt prevăzute în următoarele documente:</a:t>
            </a:r>
            <a:endParaRPr lang="en-US" sz="1800" b="1" dirty="0">
              <a:latin typeface="Arial" pitchFamily="34" charset="0"/>
              <a:cs typeface="Arial" pitchFamily="34" charset="0"/>
            </a:endParaRPr>
          </a:p>
        </p:txBody>
      </p:sp>
      <p:sp>
        <p:nvSpPr>
          <p:cNvPr id="3" name="Content Placeholder 2"/>
          <p:cNvSpPr>
            <a:spLocks noGrp="1"/>
          </p:cNvSpPr>
          <p:nvPr>
            <p:ph idx="1"/>
          </p:nvPr>
        </p:nvSpPr>
        <p:spPr>
          <a:xfrm>
            <a:off x="457200" y="762000"/>
            <a:ext cx="8229600" cy="5364163"/>
          </a:xfrm>
        </p:spPr>
        <p:txBody>
          <a:bodyPr>
            <a:normAutofit/>
          </a:bodyPr>
          <a:lstStyle/>
          <a:p>
            <a:r>
              <a:rPr lang="en-US" sz="1600" dirty="0">
                <a:latin typeface="Arial" pitchFamily="34" charset="0"/>
                <a:cs typeface="Arial" pitchFamily="34" charset="0"/>
              </a:rPr>
              <a:t>‘’</a:t>
            </a:r>
            <a:r>
              <a:rPr lang="ro-RO" sz="1600" dirty="0">
                <a:latin typeface="Arial" pitchFamily="34" charset="0"/>
                <a:cs typeface="Arial" pitchFamily="34" charset="0"/>
              </a:rPr>
              <a:t>Declarația Universală a Drepturilor Omului</a:t>
            </a:r>
            <a:r>
              <a:rPr lang="en-US" sz="1600" dirty="0">
                <a:latin typeface="Arial" pitchFamily="34" charset="0"/>
                <a:cs typeface="Arial" pitchFamily="34" charset="0"/>
              </a:rPr>
              <a:t>’’</a:t>
            </a:r>
            <a:r>
              <a:rPr lang="ro-RO" sz="1600" dirty="0">
                <a:latin typeface="Arial" pitchFamily="34" charset="0"/>
                <a:cs typeface="Arial" pitchFamily="34" charset="0"/>
              </a:rPr>
              <a:t>, adoptată la 10 decembrie 1948</a:t>
            </a:r>
          </a:p>
          <a:p>
            <a:r>
              <a:rPr lang="en-US" sz="1600" dirty="0">
                <a:latin typeface="Arial" pitchFamily="34" charset="0"/>
                <a:cs typeface="Arial" pitchFamily="34" charset="0"/>
              </a:rPr>
              <a:t>‘’</a:t>
            </a:r>
            <a:r>
              <a:rPr lang="ro-RO" sz="1600" dirty="0">
                <a:latin typeface="Arial" pitchFamily="34" charset="0"/>
                <a:cs typeface="Arial" pitchFamily="34" charset="0"/>
              </a:rPr>
              <a:t>Convenția cu privire la Drepturile Copilului</a:t>
            </a:r>
            <a:r>
              <a:rPr lang="en-US" sz="1600" dirty="0">
                <a:latin typeface="Arial" pitchFamily="34" charset="0"/>
                <a:cs typeface="Arial" pitchFamily="34" charset="0"/>
              </a:rPr>
              <a:t>’’</a:t>
            </a:r>
            <a:r>
              <a:rPr lang="ro-RO" sz="1600" dirty="0">
                <a:latin typeface="Arial" pitchFamily="34" charset="0"/>
                <a:cs typeface="Arial" pitchFamily="34" charset="0"/>
              </a:rPr>
              <a:t>, adoptată la 20 noiembrie 1989</a:t>
            </a:r>
          </a:p>
          <a:p>
            <a:r>
              <a:rPr lang="en-US" sz="1600" dirty="0">
                <a:latin typeface="Arial" pitchFamily="34" charset="0"/>
                <a:cs typeface="Arial" pitchFamily="34" charset="0"/>
              </a:rPr>
              <a:t>‘’</a:t>
            </a:r>
            <a:r>
              <a:rPr lang="ro-RO" sz="1600" dirty="0">
                <a:latin typeface="Arial" pitchFamily="34" charset="0"/>
                <a:cs typeface="Arial" pitchFamily="34" charset="0"/>
              </a:rPr>
              <a:t>Constituția României</a:t>
            </a:r>
            <a:r>
              <a:rPr lang="en-US" sz="1600" dirty="0">
                <a:latin typeface="Arial" pitchFamily="34" charset="0"/>
                <a:cs typeface="Arial" pitchFamily="34" charset="0"/>
              </a:rPr>
              <a:t>’’</a:t>
            </a:r>
            <a:endParaRPr lang="ro-RO" sz="1600" dirty="0">
              <a:latin typeface="Arial" pitchFamily="34" charset="0"/>
              <a:cs typeface="Arial" pitchFamily="34" charset="0"/>
            </a:endParaRPr>
          </a:p>
          <a:p>
            <a:endParaRPr lang="ro-RO" sz="1600" dirty="0">
              <a:latin typeface="Arial" pitchFamily="34" charset="0"/>
              <a:cs typeface="Arial" pitchFamily="34" charset="0"/>
            </a:endParaRPr>
          </a:p>
          <a:p>
            <a:pPr>
              <a:buNone/>
            </a:pPr>
            <a:r>
              <a:rPr lang="en-US" sz="1600" dirty="0">
                <a:latin typeface="Arial" pitchFamily="34" charset="0"/>
                <a:cs typeface="Arial" pitchFamily="34" charset="0"/>
              </a:rPr>
              <a:t>		</a:t>
            </a:r>
            <a:r>
              <a:rPr lang="ro-RO" sz="1600" dirty="0">
                <a:latin typeface="Arial" pitchFamily="34" charset="0"/>
                <a:cs typeface="Arial" pitchFamily="34" charset="0"/>
              </a:rPr>
              <a:t>Drepturile încălcate sunt următoarele</a:t>
            </a:r>
          </a:p>
          <a:p>
            <a:pPr>
              <a:buNone/>
            </a:pPr>
            <a:r>
              <a:rPr lang="ro-RO" sz="1600" dirty="0">
                <a:latin typeface="Arial" pitchFamily="34" charset="0"/>
                <a:cs typeface="Arial" pitchFamily="34" charset="0"/>
              </a:rPr>
              <a:t>-</a:t>
            </a:r>
            <a:r>
              <a:rPr lang="en-US" sz="1600" dirty="0">
                <a:latin typeface="Arial" pitchFamily="34" charset="0"/>
                <a:cs typeface="Arial" pitchFamily="34" charset="0"/>
              </a:rPr>
              <a:t>  </a:t>
            </a:r>
            <a:r>
              <a:rPr lang="ro-RO" sz="1600" dirty="0">
                <a:latin typeface="Arial" pitchFamily="34" charset="0"/>
                <a:cs typeface="Arial" pitchFamily="34" charset="0"/>
              </a:rPr>
              <a:t>dreptul la sănătate</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a:t>
            </a:r>
            <a:r>
              <a:rPr lang="en-US" sz="1600" dirty="0">
                <a:latin typeface="Arial" pitchFamily="34" charset="0"/>
                <a:cs typeface="Arial" pitchFamily="34" charset="0"/>
              </a:rPr>
              <a:t>  </a:t>
            </a:r>
            <a:r>
              <a:rPr lang="ro-RO" sz="1600" dirty="0">
                <a:latin typeface="Arial" pitchFamily="34" charset="0"/>
                <a:cs typeface="Arial" pitchFamily="34" charset="0"/>
              </a:rPr>
              <a:t>dreptul la informare privind</a:t>
            </a:r>
            <a:r>
              <a:rPr lang="en-US" sz="1600" dirty="0">
                <a:latin typeface="Arial" pitchFamily="34" charset="0"/>
                <a:cs typeface="Arial" pitchFamily="34" charset="0"/>
              </a:rPr>
              <a:t> </a:t>
            </a:r>
            <a:r>
              <a:rPr lang="en-US" sz="1600" dirty="0" err="1">
                <a:latin typeface="Arial" pitchFamily="34" charset="0"/>
                <a:cs typeface="Arial" pitchFamily="34" charset="0"/>
              </a:rPr>
              <a:t>riscurile</a:t>
            </a:r>
            <a:r>
              <a:rPr lang="en-US" sz="1600" dirty="0">
                <a:latin typeface="Arial" pitchFamily="34" charset="0"/>
                <a:cs typeface="Arial" pitchFamily="34" charset="0"/>
              </a:rPr>
              <a:t> de </a:t>
            </a:r>
            <a:r>
              <a:rPr lang="en-US" sz="1600" dirty="0" err="1">
                <a:latin typeface="Arial" pitchFamily="34" charset="0"/>
                <a:cs typeface="Arial" pitchFamily="34" charset="0"/>
              </a:rPr>
              <a:t>poluare</a:t>
            </a:r>
            <a:r>
              <a:rPr lang="en-US" sz="1600" dirty="0">
                <a:latin typeface="Arial" pitchFamily="34" charset="0"/>
                <a:cs typeface="Arial" pitchFamily="34" charset="0"/>
              </a:rPr>
              <a:t> </a:t>
            </a:r>
            <a:r>
              <a:rPr lang="ro-RO" sz="1600" dirty="0">
                <a:latin typeface="Arial" pitchFamily="34" charset="0"/>
                <a:cs typeface="Arial" pitchFamily="34" charset="0"/>
              </a:rPr>
              <a:t>și calitatea mediului</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a:t>
            </a:r>
            <a:r>
              <a:rPr lang="en-US" sz="1600" dirty="0">
                <a:latin typeface="Arial" pitchFamily="34" charset="0"/>
                <a:cs typeface="Arial" pitchFamily="34" charset="0"/>
              </a:rPr>
              <a:t>  </a:t>
            </a:r>
            <a:r>
              <a:rPr lang="ro-RO" sz="1600" dirty="0">
                <a:latin typeface="Arial" pitchFamily="34" charset="0"/>
                <a:cs typeface="Arial" pitchFamily="34" charset="0"/>
              </a:rPr>
              <a:t>dreptul la odihnă și recreație</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a:t>
            </a:r>
            <a:r>
              <a:rPr lang="en-US" sz="1600" dirty="0">
                <a:latin typeface="Arial" pitchFamily="34" charset="0"/>
                <a:cs typeface="Arial" pitchFamily="34" charset="0"/>
              </a:rPr>
              <a:t>  </a:t>
            </a:r>
            <a:r>
              <a:rPr lang="ro-RO" sz="1600" dirty="0">
                <a:latin typeface="Arial" pitchFamily="34" charset="0"/>
                <a:cs typeface="Arial" pitchFamily="34" charset="0"/>
              </a:rPr>
              <a:t>dreptul de a trăi fericit</a:t>
            </a:r>
            <a:r>
              <a:rPr lang="en-US" sz="1600" dirty="0">
                <a:latin typeface="Arial" pitchFamily="34" charset="0"/>
                <a:cs typeface="Arial" pitchFamily="34" charset="0"/>
              </a:rPr>
              <a:t>.</a:t>
            </a:r>
          </a:p>
          <a:p>
            <a:pPr>
              <a:buNone/>
            </a:pPr>
            <a:endParaRPr lang="en-US" sz="1600" dirty="0">
              <a:latin typeface="Arial" pitchFamily="34" charset="0"/>
              <a:cs typeface="Arial" pitchFamily="34" charset="0"/>
            </a:endParaRPr>
          </a:p>
          <a:p>
            <a:pPr>
              <a:buNone/>
            </a:pPr>
            <a:endParaRPr lang="ro-RO" sz="1600" dirty="0">
              <a:latin typeface="Arial" pitchFamily="34" charset="0"/>
              <a:cs typeface="Arial" pitchFamily="34" charset="0"/>
            </a:endParaRPr>
          </a:p>
          <a:p>
            <a:pPr>
              <a:buNone/>
            </a:pPr>
            <a:endParaRPr lang="ro-RO" sz="1600" dirty="0">
              <a:latin typeface="Arial" pitchFamily="34" charset="0"/>
              <a:cs typeface="Arial" pitchFamily="34" charset="0"/>
            </a:endParaRPr>
          </a:p>
          <a:p>
            <a:pPr>
              <a:buNone/>
            </a:pPr>
            <a:endParaRPr lang="en-US" sz="1600" dirty="0">
              <a:latin typeface="Arial" pitchFamily="34" charset="0"/>
              <a:cs typeface="Arial" pitchFamily="34" charset="0"/>
            </a:endParaRPr>
          </a:p>
        </p:txBody>
      </p:sp>
      <p:pic>
        <p:nvPicPr>
          <p:cNvPr id="5" name="Picture 4" descr="26-z-constitutia-romaniei-fun.jpg"/>
          <p:cNvPicPr>
            <a:picLocks noChangeAspect="1"/>
          </p:cNvPicPr>
          <p:nvPr/>
        </p:nvPicPr>
        <p:blipFill>
          <a:blip r:embed="rId2"/>
          <a:stretch>
            <a:fillRect/>
          </a:stretch>
        </p:blipFill>
        <p:spPr>
          <a:xfrm>
            <a:off x="3352800" y="3429000"/>
            <a:ext cx="2600325" cy="2944479"/>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6838950" y="1600200"/>
            <a:ext cx="1924050" cy="1447800"/>
          </a:xfrm>
          <a:prstGeom prst="rect">
            <a:avLst/>
          </a:prstGeom>
          <a:noFill/>
          <a:ln w="9525">
            <a:noFill/>
            <a:miter lim="800000"/>
            <a:headEnd/>
            <a:tailEnd/>
          </a:ln>
          <a:effectLst/>
        </p:spPr>
      </p:pic>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05" y="190500"/>
            <a:ext cx="8229600" cy="533400"/>
          </a:xfrm>
        </p:spPr>
        <p:txBody>
          <a:bodyPr>
            <a:normAutofit/>
          </a:bodyPr>
          <a:lstStyle/>
          <a:p>
            <a:r>
              <a:rPr lang="ro-RO" sz="1800" dirty="0">
                <a:latin typeface="Arial" pitchFamily="34" charset="0"/>
                <a:cs typeface="Arial" pitchFamily="34" charset="0"/>
              </a:rPr>
              <a:t> </a:t>
            </a:r>
            <a:r>
              <a:rPr lang="ro-RO" sz="1800" b="1" dirty="0">
                <a:solidFill>
                  <a:schemeClr val="tx1"/>
                </a:solidFill>
                <a:latin typeface="Arial" pitchFamily="34" charset="0"/>
                <a:cs typeface="Arial" pitchFamily="34" charset="0"/>
              </a:rPr>
              <a:t>P</a:t>
            </a:r>
            <a:r>
              <a:rPr lang="en-US" sz="1800" b="1" dirty="0" err="1">
                <a:solidFill>
                  <a:schemeClr val="tx1"/>
                </a:solidFill>
                <a:latin typeface="Arial" pitchFamily="34" charset="0"/>
                <a:cs typeface="Arial" pitchFamily="34" charset="0"/>
              </a:rPr>
              <a:t>entru</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rezolvarea</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cazului</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vom</a:t>
            </a:r>
            <a:r>
              <a:rPr lang="en-US" sz="1800" b="1" dirty="0">
                <a:solidFill>
                  <a:schemeClr val="tx1"/>
                </a:solidFill>
                <a:latin typeface="Arial" pitchFamily="34" charset="0"/>
                <a:cs typeface="Arial" pitchFamily="34" charset="0"/>
              </a:rPr>
              <a:t> a</a:t>
            </a:r>
            <a:r>
              <a:rPr lang="ro-RO" sz="1800" b="1" dirty="0">
                <a:solidFill>
                  <a:schemeClr val="tx1"/>
                </a:solidFill>
                <a:latin typeface="Arial" pitchFamily="34" charset="0"/>
                <a:cs typeface="Arial" pitchFamily="34" charset="0"/>
              </a:rPr>
              <a:t>pela la soluțiile celor două echipe alese:</a:t>
            </a:r>
            <a:endParaRPr lang="en-US" sz="18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457200"/>
            <a:ext cx="8229600" cy="5668963"/>
          </a:xfrm>
        </p:spPr>
        <p:txBody>
          <a:bodyPr>
            <a:normAutofit/>
          </a:bodyPr>
          <a:lstStyle/>
          <a:p>
            <a:endParaRPr lang="ro-RO" sz="1600" dirty="0">
              <a:latin typeface="Arial" pitchFamily="34" charset="0"/>
              <a:cs typeface="Arial" pitchFamily="34" charset="0"/>
            </a:endParaRPr>
          </a:p>
          <a:p>
            <a:pPr algn="just">
              <a:buNone/>
            </a:pPr>
            <a:r>
              <a:rPr lang="ro-RO" sz="1600" dirty="0">
                <a:latin typeface="Arial" pitchFamily="34" charset="0"/>
                <a:cs typeface="Arial" pitchFamily="34" charset="0"/>
              </a:rPr>
              <a:t>		</a:t>
            </a:r>
            <a:r>
              <a:rPr lang="ro-RO" sz="1600" b="1" dirty="0">
                <a:latin typeface="Arial" pitchFamily="34" charset="0"/>
                <a:cs typeface="Arial" pitchFamily="34" charset="0"/>
              </a:rPr>
              <a:t>Soluția numarul 1</a:t>
            </a:r>
            <a:r>
              <a:rPr lang="ro-RO" sz="1600" dirty="0">
                <a:latin typeface="Arial" pitchFamily="34" charset="0"/>
                <a:cs typeface="Arial" pitchFamily="34" charset="0"/>
              </a:rPr>
              <a:t>, va fi prezentată de una dintre cele două echipe, aceasta consta în: cu acordul domnului director, vor organiza în cadrul școlii, o ședință, la care vor participa cadrele didactice, Consiliul Elevilor, care are rolul de a transmite informația celorlalți colegi, dar și câțiva locuitori din zonele orasului, des poluate. Doamna profesoară de cultură civică îi va susține în organizarea acestei activități prezentând un material la videoproiector despre dezvoltarea respectului față de mediul natural. Cu puțin ajutor din partea doamnei profesoare de biologie vor purta o discuțir cu cei prezenți în sală ajutându-i să înțeleagă că un mediu natural curat generează o viață sănătoasă. La această ședință se vor pune în discuție riscurile existente poluării mediului, dar și responsabilitățile fiecărui om.</a:t>
            </a:r>
          </a:p>
          <a:p>
            <a:pPr>
              <a:buNone/>
            </a:pPr>
            <a:r>
              <a:rPr lang="ro-RO" sz="1600" dirty="0">
                <a:latin typeface="Arial" pitchFamily="34" charset="0"/>
                <a:cs typeface="Arial" pitchFamily="34" charset="0"/>
              </a:rPr>
              <a:t>		În încheiere echipa numarul 1 va da un impuls celor prezenti în sală pentru a medita asupra problemei, încecând să o remedieze.</a:t>
            </a:r>
            <a:endParaRPr lang="en-US" sz="1600" dirty="0">
              <a:latin typeface="Arial" pitchFamily="34" charset="0"/>
              <a:cs typeface="Arial" pitchFamily="34" charset="0"/>
            </a:endParaRPr>
          </a:p>
        </p:txBody>
      </p:sp>
      <p:pic>
        <p:nvPicPr>
          <p:cNvPr id="4" name="Content Placeholder 7" descr="IMG_4766.JPG"/>
          <p:cNvPicPr>
            <a:picLocks noChangeAspect="1"/>
          </p:cNvPicPr>
          <p:nvPr/>
        </p:nvPicPr>
        <p:blipFill>
          <a:blip r:embed="rId2" cstate="print"/>
          <a:srcRect/>
          <a:stretch>
            <a:fillRect/>
          </a:stretch>
        </p:blipFill>
        <p:spPr>
          <a:xfrm>
            <a:off x="457200" y="3951518"/>
            <a:ext cx="2514600" cy="2677882"/>
          </a:xfrm>
          <a:prstGeom prst="rect">
            <a:avLst/>
          </a:prstGeom>
        </p:spPr>
      </p:pic>
      <p:pic>
        <p:nvPicPr>
          <p:cNvPr id="5" name="Picture 3" descr="C:\Documents and Settings\Loredana\My Documents\My Pictures\2012_03_12\IMG_4764.JPG"/>
          <p:cNvPicPr>
            <a:picLocks noChangeAspect="1" noChangeArrowheads="1"/>
          </p:cNvPicPr>
          <p:nvPr/>
        </p:nvPicPr>
        <p:blipFill>
          <a:blip r:embed="rId3" cstate="print"/>
          <a:srcRect/>
          <a:stretch>
            <a:fillRect/>
          </a:stretch>
        </p:blipFill>
        <p:spPr bwMode="auto">
          <a:xfrm>
            <a:off x="6400800" y="3886200"/>
            <a:ext cx="2484437" cy="2667000"/>
          </a:xfrm>
          <a:prstGeom prst="rect">
            <a:avLst/>
          </a:prstGeom>
          <a:noFill/>
          <a:ln w="9525">
            <a:noFill/>
            <a:miter lim="800000"/>
            <a:headEnd/>
            <a:tailEnd/>
          </a:ln>
        </p:spPr>
      </p:pic>
      <p:sp>
        <p:nvSpPr>
          <p:cNvPr id="6" name="AutoShape 9" descr="vlo"/>
          <p:cNvSpPr>
            <a:spLocks noChangeArrowheads="1"/>
          </p:cNvSpPr>
          <p:nvPr/>
        </p:nvSpPr>
        <p:spPr bwMode="auto">
          <a:xfrm>
            <a:off x="3124200" y="3962400"/>
            <a:ext cx="3048000" cy="2590800"/>
          </a:xfrm>
          <a:prstGeom prst="flowChartProcess">
            <a:avLst/>
          </a:prstGeom>
          <a:blipFill dpi="0" rotWithShape="1">
            <a:blip r:embed="rId4"/>
            <a:srcRect/>
            <a:stretch>
              <a:fillRect/>
            </a:stretch>
          </a:blipFill>
          <a:ln w="9525" algn="ctr">
            <a:solidFill>
              <a:srgbClr val="99FF66"/>
            </a:solidFill>
            <a:miter lim="800000"/>
            <a:headEnd/>
            <a:tailEnd/>
          </a:ln>
          <a:effec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lnSpcReduction="10000"/>
          </a:bodyPr>
          <a:lstStyle/>
          <a:p>
            <a:pPr algn="just">
              <a:buNone/>
            </a:pPr>
            <a:r>
              <a:rPr lang="ro-RO" sz="1600" b="1" dirty="0">
                <a:latin typeface="Arial" pitchFamily="34" charset="0"/>
                <a:cs typeface="Arial" pitchFamily="34" charset="0"/>
              </a:rPr>
              <a:t>		Soluția numărul 2</a:t>
            </a:r>
            <a:r>
              <a:rPr lang="ro-RO" sz="1600" dirty="0">
                <a:latin typeface="Arial" pitchFamily="34" charset="0"/>
                <a:cs typeface="Arial" pitchFamily="34" charset="0"/>
              </a:rPr>
              <a:t>, va fi prezentată de cealaltă echipa: în cadrul școlii vor organiza o dezbatere cu tema ,, Implicarea socială, reper pentru devenirea personală“, la care vor participa cadrele didactice, Consiliul Elevilor și următorii invitați speciali:</a:t>
            </a:r>
          </a:p>
          <a:p>
            <a:pPr>
              <a:buNone/>
            </a:pPr>
            <a:r>
              <a:rPr lang="ro-RO" sz="1600" dirty="0">
                <a:latin typeface="Arial" pitchFamily="34" charset="0"/>
                <a:cs typeface="Arial" pitchFamily="34" charset="0"/>
              </a:rPr>
              <a:t>- un reprezentant de la L.A.D.O.(Liga Apărării Drepturilor Omului)</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 un reprezentant de la I.R.D.O. (Institutul Român pentru Drepturile Omului), care va</a:t>
            </a:r>
          </a:p>
          <a:p>
            <a:pPr>
              <a:buNone/>
            </a:pPr>
            <a:r>
              <a:rPr lang="ro-RO" sz="1600" dirty="0">
                <a:latin typeface="Arial" pitchFamily="34" charset="0"/>
                <a:cs typeface="Arial" pitchFamily="34" charset="0"/>
              </a:rPr>
              <a:t>prezenta un material despre importanța respectării mediului înconjurător</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 un reprezentant la Centrului de Salubritate</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 presa locală</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 postul de radio și de televiziune</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 primarul orașului</a:t>
            </a:r>
            <a:r>
              <a:rPr lang="en-US" sz="1600" dirty="0">
                <a:latin typeface="Arial" pitchFamily="34" charset="0"/>
                <a:cs typeface="Arial" pitchFamily="34" charset="0"/>
              </a:rPr>
              <a:t>;</a:t>
            </a:r>
            <a:endParaRPr lang="ro-RO" sz="1600" dirty="0">
              <a:latin typeface="Arial" pitchFamily="34" charset="0"/>
              <a:cs typeface="Arial" pitchFamily="34" charset="0"/>
            </a:endParaRPr>
          </a:p>
          <a:p>
            <a:pPr>
              <a:buNone/>
            </a:pPr>
            <a:r>
              <a:rPr lang="ro-RO" sz="1600" dirty="0">
                <a:latin typeface="Arial" pitchFamily="34" charset="0"/>
                <a:cs typeface="Arial" pitchFamily="34" charset="0"/>
              </a:rPr>
              <a:t>- Garda de mediu.</a:t>
            </a:r>
            <a:endParaRPr lang="en-US" sz="1600" dirty="0">
              <a:latin typeface="Arial" pitchFamily="34" charset="0"/>
              <a:cs typeface="Arial" pitchFamily="34" charset="0"/>
            </a:endParaRPr>
          </a:p>
          <a:p>
            <a:pPr>
              <a:buNone/>
            </a:pPr>
            <a:endParaRPr lang="ro-RO" sz="1600" dirty="0">
              <a:latin typeface="Arial" pitchFamily="34" charset="0"/>
              <a:cs typeface="Arial" pitchFamily="34" charset="0"/>
            </a:endParaRPr>
          </a:p>
          <a:p>
            <a:pPr algn="just">
              <a:buNone/>
            </a:pPr>
            <a:r>
              <a:rPr lang="ro-RO" sz="1600" dirty="0">
                <a:latin typeface="Arial" pitchFamily="34" charset="0"/>
                <a:cs typeface="Arial" pitchFamily="34" charset="0"/>
              </a:rPr>
              <a:t>		</a:t>
            </a:r>
            <a:r>
              <a:rPr lang="en-US" sz="1600" dirty="0">
                <a:latin typeface="Arial" pitchFamily="34" charset="0"/>
                <a:cs typeface="Arial" pitchFamily="34" charset="0"/>
              </a:rPr>
              <a:t>La </a:t>
            </a:r>
            <a:r>
              <a:rPr lang="en-US" sz="1600" dirty="0" err="1">
                <a:latin typeface="Arial" pitchFamily="34" charset="0"/>
                <a:cs typeface="Arial" pitchFamily="34" charset="0"/>
              </a:rPr>
              <a:t>aceast</a:t>
            </a:r>
            <a:r>
              <a:rPr lang="ro-RO" sz="1600" dirty="0">
                <a:latin typeface="Arial" pitchFamily="34" charset="0"/>
                <a:cs typeface="Arial" pitchFamily="34" charset="0"/>
              </a:rPr>
              <a:t>ă activitate vor colabora și cu alte școli din oraș, astfel încât activitatea noastră să fie cunoscută de cât mai mulți oameni. Organizăm în cadrul școlii un concurs cu titlul „ Respectați mediul natural ‟, în cadrul căruia vom stimula mai mult atenția copiilor în legătură cu informarea dezvoltării unui mediu curat. Și la această dezbatere se va pune în discuție problema mediului poluat din pădure, numai că datorită reprezentanților de la I.R.D.O. și L.A.D.O. se vor discuta mai amănunțit riscurile existente când din cauza neglijenței oamenilor natura este afectată și în același timp și noi. </a:t>
            </a:r>
            <a:endParaRPr lang="en-US" sz="1600" dirty="0">
              <a:latin typeface="Arial" pitchFamily="34" charset="0"/>
              <a:cs typeface="Arial" pitchFamily="34" charset="0"/>
            </a:endParaRPr>
          </a:p>
        </p:txBody>
      </p:sp>
    </p:spTree>
  </p:cSld>
  <p:clrMapOvr>
    <a:masterClrMapping/>
  </p:clrMapOvr>
  <p:transition>
    <p:cover dir="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283</TotalTime>
  <Words>186</Words>
  <Application>Microsoft Office PowerPoint</Application>
  <PresentationFormat>On-screen Show (4:3)</PresentationFormat>
  <Paragraphs>79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Roman</vt:lpstr>
      <vt:lpstr>Trebuchet MS</vt:lpstr>
      <vt:lpstr>Wingdings 3</vt:lpstr>
      <vt:lpstr>Facet</vt:lpstr>
      <vt:lpstr>PowerPoint Presentation</vt:lpstr>
      <vt:lpstr>   </vt:lpstr>
      <vt:lpstr>PowerPoint Presentation</vt:lpstr>
      <vt:lpstr>PowerPoint Presentation</vt:lpstr>
      <vt:lpstr>PowerPoint Presentation</vt:lpstr>
      <vt:lpstr>PowerPoint Presentation</vt:lpstr>
      <vt:lpstr> Drepturile încălcate sunt prevăzute în următoarele documente:</vt:lpstr>
      <vt:lpstr> Pentru rezolvarea cazului vom apela la soluțiile celor două echipe alese:</vt:lpstr>
      <vt:lpstr>PowerPoint Presentation</vt:lpstr>
      <vt:lpstr>PowerPoint Presentation</vt:lpstr>
      <vt:lpstr>PowerPoint Presentation</vt:lpstr>
      <vt:lpstr>PowerPoint Presentation</vt:lpstr>
      <vt:lpstr>PowerPoint Presentation</vt:lpstr>
      <vt:lpstr>Comparând cele două soluții, observăm că:</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Implicarea socială, reper pentru devenire personală</dc:title>
  <dc:creator>Corina</dc:creator>
  <cp:lastModifiedBy>Home</cp:lastModifiedBy>
  <cp:revision>41</cp:revision>
  <dcterms:created xsi:type="dcterms:W3CDTF">2016-10-14T14:47:35Z</dcterms:created>
  <dcterms:modified xsi:type="dcterms:W3CDTF">2022-06-12T15:46:38Z</dcterms:modified>
</cp:coreProperties>
</file>